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ublic Sans" charset="1" panose="00000000000000000000"/>
      <p:regular r:id="rId12"/>
    </p:embeddedFont>
    <p:embeddedFont>
      <p:font typeface="Public Sans Bold" charset="1" panose="00000000000000000000"/>
      <p:regular r:id="rId13"/>
    </p:embeddedFont>
    <p:embeddedFont>
      <p:font typeface="Public Sans Italics" charset="1" panose="00000000000000000000"/>
      <p:regular r:id="rId14"/>
    </p:embeddedFont>
    <p:embeddedFont>
      <p:font typeface="Public Sans Bold Italics" charset="1" panose="00000000000000000000"/>
      <p:regular r:id="rId15"/>
    </p:embeddedFont>
    <p:embeddedFont>
      <p:font typeface="Public Sans Thin" charset="1" panose="00000000000000000000"/>
      <p:regular r:id="rId16"/>
    </p:embeddedFont>
    <p:embeddedFont>
      <p:font typeface="Public Sans Thin Italics" charset="1" panose="00000000000000000000"/>
      <p:regular r:id="rId17"/>
    </p:embeddedFont>
    <p:embeddedFont>
      <p:font typeface="Public Sans Medium" charset="1" panose="00000000000000000000"/>
      <p:regular r:id="rId18"/>
    </p:embeddedFont>
    <p:embeddedFont>
      <p:font typeface="Public Sans Medium Italics" charset="1" panose="00000000000000000000"/>
      <p:regular r:id="rId19"/>
    </p:embeddedFont>
    <p:embeddedFont>
      <p:font typeface="Public Sans Heavy" charset="1" panose="00000000000000000000"/>
      <p:regular r:id="rId20"/>
    </p:embeddedFont>
    <p:embeddedFont>
      <p:font typeface="Public Sans Heavy Italics" charset="1" panose="000000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3"/>
            <a:stretch>
              <a:fillRect l="0" t="-144363" r="-9035" b="-20568"/>
            </a:stretch>
          </a:blipFill>
        </p:spPr>
      </p:sp>
      <p:sp>
        <p:nvSpPr>
          <p:cNvPr name="TextBox 7" id="7"/>
          <p:cNvSpPr txBox="true"/>
          <p:nvPr/>
        </p:nvSpPr>
        <p:spPr>
          <a:xfrm rot="0">
            <a:off x="1570585" y="1711213"/>
            <a:ext cx="15343817" cy="4511358"/>
          </a:xfrm>
          <a:prstGeom prst="rect">
            <a:avLst/>
          </a:prstGeom>
        </p:spPr>
        <p:txBody>
          <a:bodyPr anchor="t" rtlCol="false" tIns="0" lIns="0" bIns="0" rIns="0">
            <a:spAutoFit/>
          </a:bodyPr>
          <a:lstStyle/>
          <a:p>
            <a:pPr algn="ctr">
              <a:lnSpc>
                <a:spcPts val="11639"/>
              </a:lnSpc>
            </a:pPr>
            <a:r>
              <a:rPr lang="en-US" sz="12124" spc="-994">
                <a:solidFill>
                  <a:srgbClr val="3A855D"/>
                </a:solidFill>
                <a:latin typeface="Public Sans"/>
              </a:rPr>
              <a:t>FORECASTING  SALES AND PERFORMANCE ANALYSIS</a:t>
            </a:r>
          </a:p>
        </p:txBody>
      </p:sp>
      <p:sp>
        <p:nvSpPr>
          <p:cNvPr name="Freeform 8" id="8"/>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7155" y="0"/>
                  </a:moveTo>
                  <a:lnTo>
                    <a:pt x="4267571" y="0"/>
                  </a:lnTo>
                  <a:cubicBezTo>
                    <a:pt x="4271523" y="0"/>
                    <a:pt x="4274726" y="3203"/>
                    <a:pt x="4274726" y="7155"/>
                  </a:cubicBezTo>
                  <a:lnTo>
                    <a:pt x="4274726" y="2160312"/>
                  </a:lnTo>
                  <a:cubicBezTo>
                    <a:pt x="4274726" y="2162209"/>
                    <a:pt x="4273972" y="2164029"/>
                    <a:pt x="4272630" y="2165371"/>
                  </a:cubicBezTo>
                  <a:cubicBezTo>
                    <a:pt x="4271289" y="2166713"/>
                    <a:pt x="4269468" y="2167467"/>
                    <a:pt x="4267571" y="2167467"/>
                  </a:cubicBezTo>
                  <a:lnTo>
                    <a:pt x="7155" y="2167467"/>
                  </a:lnTo>
                  <a:cubicBezTo>
                    <a:pt x="5257" y="2167467"/>
                    <a:pt x="3437" y="2166713"/>
                    <a:pt x="2096" y="2165371"/>
                  </a:cubicBezTo>
                  <a:cubicBezTo>
                    <a:pt x="754" y="2164029"/>
                    <a:pt x="0" y="2162209"/>
                    <a:pt x="0" y="2160312"/>
                  </a:cubicBezTo>
                  <a:lnTo>
                    <a:pt x="0" y="7155"/>
                  </a:lnTo>
                  <a:cubicBezTo>
                    <a:pt x="0" y="5257"/>
                    <a:pt x="754" y="3437"/>
                    <a:pt x="2096" y="2096"/>
                  </a:cubicBezTo>
                  <a:cubicBezTo>
                    <a:pt x="3437" y="754"/>
                    <a:pt x="5257" y="0"/>
                    <a:pt x="7155" y="0"/>
                  </a:cubicBezTo>
                  <a:close/>
                </a:path>
              </a:pathLst>
            </a:custGeom>
            <a:solidFill>
              <a:srgbClr val="3A855D"/>
            </a:solidFill>
          </p:spPr>
        </p:sp>
        <p:sp>
          <p:nvSpPr>
            <p:cNvPr name="TextBox 5" id="5"/>
            <p:cNvSpPr txBox="true"/>
            <p:nvPr/>
          </p:nvSpPr>
          <p:spPr>
            <a:xfrm>
              <a:off x="0" y="85725"/>
              <a:ext cx="4274726" cy="2081742"/>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147074" y="2031736"/>
            <a:ext cx="9993853"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rPr>
              <a:t>Performance analysis</a:t>
            </a:r>
          </a:p>
        </p:txBody>
      </p:sp>
      <p:sp>
        <p:nvSpPr>
          <p:cNvPr name="TextBox 7" id="7"/>
          <p:cNvSpPr txBox="true"/>
          <p:nvPr/>
        </p:nvSpPr>
        <p:spPr>
          <a:xfrm rot="0">
            <a:off x="1514193" y="3306488"/>
            <a:ext cx="15425528" cy="5041981"/>
          </a:xfrm>
          <a:prstGeom prst="rect">
            <a:avLst/>
          </a:prstGeom>
        </p:spPr>
        <p:txBody>
          <a:bodyPr anchor="t" rtlCol="false" tIns="0" lIns="0" bIns="0" rIns="0">
            <a:spAutoFit/>
          </a:bodyPr>
          <a:lstStyle/>
          <a:p>
            <a:pPr>
              <a:lnSpc>
                <a:spcPts val="4020"/>
              </a:lnSpc>
              <a:spcBef>
                <a:spcPct val="0"/>
              </a:spcBef>
            </a:pPr>
            <a:r>
              <a:rPr lang="en-US" sz="2871" spc="-235">
                <a:solidFill>
                  <a:srgbClr val="F1F0EC"/>
                </a:solidFill>
                <a:latin typeface="Public Sans"/>
              </a:rPr>
              <a:t>Similarly performance analysis gives businesses insightful information that promotes innovation, expansion, and continual improvement. Its importance can be attributed to the following reasons:</a:t>
            </a:r>
          </a:p>
          <a:p>
            <a:pPr marL="620022" indent="-310011" lvl="1">
              <a:lnSpc>
                <a:spcPts val="4020"/>
              </a:lnSpc>
              <a:spcBef>
                <a:spcPct val="0"/>
              </a:spcBef>
              <a:buAutoNum type="arabicPeriod" startAt="1"/>
            </a:pPr>
            <a:r>
              <a:rPr lang="en-US" sz="2871" spc="-235">
                <a:solidFill>
                  <a:srgbClr val="F1F0EC"/>
                </a:solidFill>
                <a:latin typeface="Public Sans"/>
              </a:rPr>
              <a:t>Identifying Strengths and Weaknesses</a:t>
            </a:r>
          </a:p>
          <a:p>
            <a:pPr marL="620022" indent="-310011" lvl="1">
              <a:lnSpc>
                <a:spcPts val="4020"/>
              </a:lnSpc>
              <a:spcBef>
                <a:spcPct val="0"/>
              </a:spcBef>
              <a:buAutoNum type="arabicPeriod" startAt="1"/>
            </a:pPr>
            <a:r>
              <a:rPr lang="en-US" sz="2871" spc="-235">
                <a:solidFill>
                  <a:srgbClr val="F1F0EC"/>
                </a:solidFill>
                <a:latin typeface="Public Sans"/>
              </a:rPr>
              <a:t>Optimizing efficiency</a:t>
            </a:r>
          </a:p>
          <a:p>
            <a:pPr marL="620022" indent="-310011" lvl="1">
              <a:lnSpc>
                <a:spcPts val="4020"/>
              </a:lnSpc>
              <a:spcBef>
                <a:spcPct val="0"/>
              </a:spcBef>
              <a:buAutoNum type="arabicPeriod" startAt="1"/>
            </a:pPr>
            <a:r>
              <a:rPr lang="en-US" sz="2871" spc="-235">
                <a:solidFill>
                  <a:srgbClr val="F1F0EC"/>
                </a:solidFill>
                <a:latin typeface="Public Sans"/>
              </a:rPr>
              <a:t>Staying Competitive </a:t>
            </a:r>
          </a:p>
          <a:p>
            <a:pPr marL="620022" indent="-310011" lvl="1">
              <a:lnSpc>
                <a:spcPts val="4020"/>
              </a:lnSpc>
              <a:spcBef>
                <a:spcPct val="0"/>
              </a:spcBef>
              <a:buAutoNum type="arabicPeriod" startAt="1"/>
            </a:pPr>
            <a:r>
              <a:rPr lang="en-US" sz="2871" spc="-235">
                <a:solidFill>
                  <a:srgbClr val="F1F0EC"/>
                </a:solidFill>
                <a:latin typeface="Public Sans"/>
              </a:rPr>
              <a:t>Improve customer satisfaction</a:t>
            </a:r>
          </a:p>
          <a:p>
            <a:pPr marL="620022" indent="-310011" lvl="1">
              <a:lnSpc>
                <a:spcPts val="4020"/>
              </a:lnSpc>
              <a:spcBef>
                <a:spcPct val="0"/>
              </a:spcBef>
              <a:buAutoNum type="arabicPeriod" startAt="1"/>
            </a:pPr>
            <a:r>
              <a:rPr lang="en-US" sz="2871" spc="-235">
                <a:solidFill>
                  <a:srgbClr val="F1F0EC"/>
                </a:solidFill>
                <a:latin typeface="Public Sans"/>
              </a:rPr>
              <a:t>enhancing Accountability</a:t>
            </a:r>
          </a:p>
          <a:p>
            <a:pPr marL="620022" indent="-310011" lvl="1">
              <a:lnSpc>
                <a:spcPts val="4020"/>
              </a:lnSpc>
              <a:spcBef>
                <a:spcPct val="0"/>
              </a:spcBef>
              <a:buAutoNum type="arabicPeriod" startAt="1"/>
            </a:pPr>
            <a:r>
              <a:rPr lang="en-US" sz="2871" spc="-235">
                <a:solidFill>
                  <a:srgbClr val="F1F0EC"/>
                </a:solidFill>
                <a:latin typeface="Public Sans"/>
              </a:rPr>
              <a:t>Monitoring progress</a:t>
            </a:r>
          </a:p>
          <a:p>
            <a:pPr marL="620022" indent="-310011" lvl="1">
              <a:lnSpc>
                <a:spcPts val="4020"/>
              </a:lnSpc>
              <a:spcBef>
                <a:spcPct val="0"/>
              </a:spcBef>
              <a:buAutoNum type="arabicPeriod" startAt="1"/>
            </a:pPr>
            <a:r>
              <a:rPr lang="en-US" sz="2871" spc="-235">
                <a:solidFill>
                  <a:srgbClr val="F1F0EC"/>
                </a:solidFill>
                <a:latin typeface="Public Sans"/>
              </a:rPr>
              <a:t>Making informed  decisions </a:t>
            </a:r>
          </a:p>
          <a:p>
            <a:pPr marL="620022" indent="-310011" lvl="1">
              <a:lnSpc>
                <a:spcPts val="4020"/>
              </a:lnSpc>
              <a:spcBef>
                <a:spcPct val="0"/>
              </a:spcBef>
              <a:buAutoNum type="arabicPeriod" startAt="1"/>
            </a:pPr>
            <a:r>
              <a:rPr lang="en-US" sz="2871" spc="-235">
                <a:solidFill>
                  <a:srgbClr val="F1F0EC"/>
                </a:solidFill>
                <a:latin typeface="Public Sans"/>
              </a:rPr>
              <a:t>Setting goals and objectives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9965424" y="-858580"/>
            <a:ext cx="314174" cy="12004159"/>
            <a:chOff x="0" y="0"/>
            <a:chExt cx="87993" cy="3362084"/>
          </a:xfrm>
        </p:grpSpPr>
        <p:sp>
          <p:nvSpPr>
            <p:cNvPr name="Freeform 4" id="4"/>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5" id="5"/>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628221" y="5143500"/>
            <a:ext cx="8900078" cy="2542879"/>
          </a:xfrm>
          <a:custGeom>
            <a:avLst/>
            <a:gdLst/>
            <a:ahLst/>
            <a:cxnLst/>
            <a:rect r="r" b="b" t="t" l="l"/>
            <a:pathLst>
              <a:path h="2542879" w="8900078">
                <a:moveTo>
                  <a:pt x="0" y="0"/>
                </a:moveTo>
                <a:lnTo>
                  <a:pt x="8900078" y="0"/>
                </a:lnTo>
                <a:lnTo>
                  <a:pt x="8900078" y="2542879"/>
                </a:lnTo>
                <a:lnTo>
                  <a:pt x="0" y="2542879"/>
                </a:lnTo>
                <a:lnTo>
                  <a:pt x="0" y="0"/>
                </a:lnTo>
                <a:close/>
              </a:path>
            </a:pathLst>
          </a:custGeom>
          <a:blipFill>
            <a:blip r:embed="rId3"/>
            <a:stretch>
              <a:fillRect l="0" t="0" r="0" b="0"/>
            </a:stretch>
          </a:blipFill>
        </p:spPr>
      </p:sp>
      <p:sp>
        <p:nvSpPr>
          <p:cNvPr name="TextBox 7" id="7"/>
          <p:cNvSpPr txBox="true"/>
          <p:nvPr/>
        </p:nvSpPr>
        <p:spPr>
          <a:xfrm rot="0">
            <a:off x="1409700" y="1965960"/>
            <a:ext cx="8118599" cy="10972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Return On Asset</a:t>
            </a:r>
          </a:p>
        </p:txBody>
      </p:sp>
      <p:sp>
        <p:nvSpPr>
          <p:cNvPr name="TextBox 8" id="8"/>
          <p:cNvSpPr txBox="true"/>
          <p:nvPr/>
        </p:nvSpPr>
        <p:spPr>
          <a:xfrm rot="0">
            <a:off x="10717748" y="1708785"/>
            <a:ext cx="7570252" cy="6581140"/>
          </a:xfrm>
          <a:prstGeom prst="rect">
            <a:avLst/>
          </a:prstGeom>
        </p:spPr>
        <p:txBody>
          <a:bodyPr anchor="t" rtlCol="false" tIns="0" lIns="0" bIns="0" rIns="0">
            <a:spAutoFit/>
          </a:bodyPr>
          <a:lstStyle/>
          <a:p>
            <a:pPr>
              <a:lnSpc>
                <a:spcPts val="4759"/>
              </a:lnSpc>
            </a:pPr>
            <a:r>
              <a:rPr lang="en-US" sz="3399">
                <a:solidFill>
                  <a:srgbClr val="3A855D"/>
                </a:solidFill>
                <a:latin typeface="Canva Sans"/>
              </a:rPr>
              <a:t>ROA measures the return on</a:t>
            </a:r>
          </a:p>
          <a:p>
            <a:pPr>
              <a:lnSpc>
                <a:spcPts val="4759"/>
              </a:lnSpc>
            </a:pPr>
            <a:r>
              <a:rPr lang="en-US" sz="3399">
                <a:solidFill>
                  <a:srgbClr val="3A855D"/>
                </a:solidFill>
                <a:latin typeface="Canva Sans"/>
              </a:rPr>
              <a:t>every rupee invested in the firm.</a:t>
            </a:r>
          </a:p>
          <a:p>
            <a:pPr>
              <a:lnSpc>
                <a:spcPts val="4759"/>
              </a:lnSpc>
            </a:pPr>
          </a:p>
          <a:p>
            <a:pPr>
              <a:lnSpc>
                <a:spcPts val="4759"/>
              </a:lnSpc>
            </a:pPr>
            <a:r>
              <a:rPr lang="en-US" sz="3399">
                <a:solidFill>
                  <a:srgbClr val="3A855D"/>
                </a:solidFill>
                <a:latin typeface="Canva Sans"/>
              </a:rPr>
              <a:t>Nykaa generated a lower return than the industry average.</a:t>
            </a:r>
          </a:p>
          <a:p>
            <a:pPr>
              <a:lnSpc>
                <a:spcPts val="4759"/>
              </a:lnSpc>
            </a:pPr>
          </a:p>
          <a:p>
            <a:pPr>
              <a:lnSpc>
                <a:spcPts val="4759"/>
              </a:lnSpc>
            </a:pPr>
            <a:r>
              <a:rPr lang="en-US" sz="3399">
                <a:solidFill>
                  <a:srgbClr val="3A855D"/>
                </a:solidFill>
                <a:latin typeface="Canva Sans"/>
              </a:rPr>
              <a:t>While Zudio, in 21-22, generated sub-par returns, improved significantly in 22-23.</a:t>
            </a:r>
          </a:p>
          <a:p>
            <a:pPr>
              <a:lnSpc>
                <a:spcPts val="4759"/>
              </a:lnSpc>
            </a:pPr>
          </a:p>
          <a:p>
            <a:pPr>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447630" y="-858580"/>
            <a:ext cx="314174" cy="12004159"/>
            <a:chOff x="0" y="0"/>
            <a:chExt cx="87993" cy="3362084"/>
          </a:xfrm>
        </p:grpSpPr>
        <p:sp>
          <p:nvSpPr>
            <p:cNvPr name="Freeform 4" id="4"/>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5" id="5"/>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1028700" y="5143500"/>
            <a:ext cx="8499599" cy="2882048"/>
          </a:xfrm>
          <a:custGeom>
            <a:avLst/>
            <a:gdLst/>
            <a:ahLst/>
            <a:cxnLst/>
            <a:rect r="r" b="b" t="t" l="l"/>
            <a:pathLst>
              <a:path h="2882048" w="8499599">
                <a:moveTo>
                  <a:pt x="0" y="0"/>
                </a:moveTo>
                <a:lnTo>
                  <a:pt x="8499599" y="0"/>
                </a:lnTo>
                <a:lnTo>
                  <a:pt x="8499599" y="2882048"/>
                </a:lnTo>
                <a:lnTo>
                  <a:pt x="0" y="2882048"/>
                </a:lnTo>
                <a:lnTo>
                  <a:pt x="0" y="0"/>
                </a:lnTo>
                <a:close/>
              </a:path>
            </a:pathLst>
          </a:custGeom>
          <a:blipFill>
            <a:blip r:embed="rId3"/>
            <a:stretch>
              <a:fillRect l="0" t="0" r="0" b="0"/>
            </a:stretch>
          </a:blipFill>
        </p:spPr>
      </p:sp>
      <p:sp>
        <p:nvSpPr>
          <p:cNvPr name="TextBox 7" id="7"/>
          <p:cNvSpPr txBox="true"/>
          <p:nvPr/>
        </p:nvSpPr>
        <p:spPr>
          <a:xfrm rot="0">
            <a:off x="1409700" y="1965960"/>
            <a:ext cx="8118599" cy="10972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PPE Turnover</a:t>
            </a:r>
          </a:p>
        </p:txBody>
      </p:sp>
      <p:sp>
        <p:nvSpPr>
          <p:cNvPr name="TextBox 8" id="8"/>
          <p:cNvSpPr txBox="true"/>
          <p:nvPr/>
        </p:nvSpPr>
        <p:spPr>
          <a:xfrm rot="0">
            <a:off x="11680031" y="1708785"/>
            <a:ext cx="6607969" cy="7181215"/>
          </a:xfrm>
          <a:prstGeom prst="rect">
            <a:avLst/>
          </a:prstGeom>
        </p:spPr>
        <p:txBody>
          <a:bodyPr anchor="t" rtlCol="false" tIns="0" lIns="0" bIns="0" rIns="0">
            <a:spAutoFit/>
          </a:bodyPr>
          <a:lstStyle/>
          <a:p>
            <a:pPr>
              <a:lnSpc>
                <a:spcPts val="4759"/>
              </a:lnSpc>
            </a:pPr>
            <a:r>
              <a:rPr lang="en-US" sz="3399">
                <a:solidFill>
                  <a:srgbClr val="3A855D"/>
                </a:solidFill>
                <a:latin typeface="Canva Sans"/>
              </a:rPr>
              <a:t>The PPE turnover ratio tells how efficient a firm is in converting its assets into revenue.  </a:t>
            </a:r>
          </a:p>
          <a:p>
            <a:pPr>
              <a:lnSpc>
                <a:spcPts val="4759"/>
              </a:lnSpc>
            </a:pPr>
          </a:p>
          <a:p>
            <a:pPr>
              <a:lnSpc>
                <a:spcPts val="4759"/>
              </a:lnSpc>
            </a:pPr>
            <a:r>
              <a:rPr lang="en-US" sz="3399">
                <a:solidFill>
                  <a:srgbClr val="3A855D"/>
                </a:solidFill>
                <a:latin typeface="Canva Sans"/>
              </a:rPr>
              <a:t>Nykaa saw a sudden dip as they started new warehouses recently.</a:t>
            </a:r>
          </a:p>
          <a:p>
            <a:pPr>
              <a:lnSpc>
                <a:spcPts val="4759"/>
              </a:lnSpc>
            </a:pPr>
          </a:p>
          <a:p>
            <a:pPr>
              <a:lnSpc>
                <a:spcPts val="4759"/>
              </a:lnSpc>
            </a:pPr>
            <a:r>
              <a:rPr lang="en-US" sz="3399">
                <a:solidFill>
                  <a:srgbClr val="3A855D"/>
                </a:solidFill>
                <a:latin typeface="Canva Sans"/>
              </a:rPr>
              <a:t>While Zudio improved significantly due to there improved sales.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9903185" y="-858580"/>
            <a:ext cx="314174" cy="12004159"/>
            <a:chOff x="0" y="0"/>
            <a:chExt cx="87993" cy="3362084"/>
          </a:xfrm>
        </p:grpSpPr>
        <p:sp>
          <p:nvSpPr>
            <p:cNvPr name="Freeform 4" id="4"/>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5" id="5"/>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1228372" y="5143500"/>
            <a:ext cx="8299927" cy="2710912"/>
          </a:xfrm>
          <a:custGeom>
            <a:avLst/>
            <a:gdLst/>
            <a:ahLst/>
            <a:cxnLst/>
            <a:rect r="r" b="b" t="t" l="l"/>
            <a:pathLst>
              <a:path h="2710912" w="8299927">
                <a:moveTo>
                  <a:pt x="0" y="0"/>
                </a:moveTo>
                <a:lnTo>
                  <a:pt x="8299927" y="0"/>
                </a:lnTo>
                <a:lnTo>
                  <a:pt x="8299927" y="2710912"/>
                </a:lnTo>
                <a:lnTo>
                  <a:pt x="0" y="2710912"/>
                </a:lnTo>
                <a:lnTo>
                  <a:pt x="0" y="0"/>
                </a:lnTo>
                <a:close/>
              </a:path>
            </a:pathLst>
          </a:custGeom>
          <a:blipFill>
            <a:blip r:embed="rId3"/>
            <a:stretch>
              <a:fillRect l="0" t="0" r="0" b="0"/>
            </a:stretch>
          </a:blipFill>
        </p:spPr>
      </p:sp>
      <p:sp>
        <p:nvSpPr>
          <p:cNvPr name="TextBox 7" id="7"/>
          <p:cNvSpPr txBox="true"/>
          <p:nvPr/>
        </p:nvSpPr>
        <p:spPr>
          <a:xfrm rot="0">
            <a:off x="1409700" y="1965960"/>
            <a:ext cx="8118599" cy="21259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Inventory Turnover Ratio</a:t>
            </a:r>
          </a:p>
        </p:txBody>
      </p:sp>
      <p:sp>
        <p:nvSpPr>
          <p:cNvPr name="TextBox 8" id="8"/>
          <p:cNvSpPr txBox="true"/>
          <p:nvPr/>
        </p:nvSpPr>
        <p:spPr>
          <a:xfrm rot="0">
            <a:off x="11479446" y="1753235"/>
            <a:ext cx="6808554" cy="5981065"/>
          </a:xfrm>
          <a:prstGeom prst="rect">
            <a:avLst/>
          </a:prstGeom>
        </p:spPr>
        <p:txBody>
          <a:bodyPr anchor="t" rtlCol="false" tIns="0" lIns="0" bIns="0" rIns="0">
            <a:spAutoFit/>
          </a:bodyPr>
          <a:lstStyle/>
          <a:p>
            <a:pPr>
              <a:lnSpc>
                <a:spcPts val="4759"/>
              </a:lnSpc>
            </a:pPr>
            <a:r>
              <a:rPr lang="en-US" sz="3399">
                <a:solidFill>
                  <a:srgbClr val="3A855D"/>
                </a:solidFill>
                <a:latin typeface="Canva Sans"/>
              </a:rPr>
              <a:t>INVT shows how many times a company turned over its inventory relative to its CoGS.</a:t>
            </a:r>
          </a:p>
          <a:p>
            <a:pPr>
              <a:lnSpc>
                <a:spcPts val="4759"/>
              </a:lnSpc>
            </a:pPr>
          </a:p>
          <a:p>
            <a:pPr>
              <a:lnSpc>
                <a:spcPts val="4759"/>
              </a:lnSpc>
            </a:pPr>
            <a:r>
              <a:rPr lang="en-US" sz="3399">
                <a:solidFill>
                  <a:srgbClr val="3A855D"/>
                </a:solidFill>
                <a:latin typeface="Canva Sans"/>
              </a:rPr>
              <a:t>Overstocking might be a reason for Nykaa’s lower INVT.</a:t>
            </a:r>
          </a:p>
          <a:p>
            <a:pPr>
              <a:lnSpc>
                <a:spcPts val="4759"/>
              </a:lnSpc>
            </a:pPr>
          </a:p>
          <a:p>
            <a:pPr>
              <a:lnSpc>
                <a:spcPts val="4759"/>
              </a:lnSpc>
            </a:pPr>
            <a:r>
              <a:rPr lang="en-US" sz="3399">
                <a:solidFill>
                  <a:srgbClr val="3A855D"/>
                </a:solidFill>
                <a:latin typeface="Canva Sans"/>
              </a:rPr>
              <a:t>Zudio improved their INVT as they suffered stock-out issues in 21-22.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447630" y="-858580"/>
            <a:ext cx="314174" cy="12004159"/>
            <a:chOff x="0" y="0"/>
            <a:chExt cx="87993" cy="3362084"/>
          </a:xfrm>
        </p:grpSpPr>
        <p:sp>
          <p:nvSpPr>
            <p:cNvPr name="Freeform 4" id="4"/>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5" id="5"/>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1012711" y="5143500"/>
            <a:ext cx="8663394" cy="2507527"/>
          </a:xfrm>
          <a:custGeom>
            <a:avLst/>
            <a:gdLst/>
            <a:ahLst/>
            <a:cxnLst/>
            <a:rect r="r" b="b" t="t" l="l"/>
            <a:pathLst>
              <a:path h="2507527" w="8663394">
                <a:moveTo>
                  <a:pt x="0" y="0"/>
                </a:moveTo>
                <a:lnTo>
                  <a:pt x="8663394" y="0"/>
                </a:lnTo>
                <a:lnTo>
                  <a:pt x="8663394" y="2507527"/>
                </a:lnTo>
                <a:lnTo>
                  <a:pt x="0" y="2507527"/>
                </a:lnTo>
                <a:lnTo>
                  <a:pt x="0" y="0"/>
                </a:lnTo>
                <a:close/>
              </a:path>
            </a:pathLst>
          </a:custGeom>
          <a:blipFill>
            <a:blip r:embed="rId3"/>
            <a:stretch>
              <a:fillRect l="0" t="0" r="0" b="0"/>
            </a:stretch>
          </a:blipFill>
        </p:spPr>
      </p:sp>
      <p:sp>
        <p:nvSpPr>
          <p:cNvPr name="TextBox 7" id="7"/>
          <p:cNvSpPr txBox="true"/>
          <p:nvPr/>
        </p:nvSpPr>
        <p:spPr>
          <a:xfrm rot="0">
            <a:off x="1409700" y="1965960"/>
            <a:ext cx="8118599" cy="21259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Accounts </a:t>
            </a:r>
          </a:p>
          <a:p>
            <a:pPr>
              <a:lnSpc>
                <a:spcPts val="8159"/>
              </a:lnSpc>
            </a:pPr>
            <a:r>
              <a:rPr lang="en-US" sz="8499" spc="-696">
                <a:solidFill>
                  <a:srgbClr val="3A855D"/>
                </a:solidFill>
                <a:latin typeface="Public Sans"/>
              </a:rPr>
              <a:t>Payables Turnover</a:t>
            </a:r>
          </a:p>
        </p:txBody>
      </p:sp>
      <p:sp>
        <p:nvSpPr>
          <p:cNvPr name="TextBox 8" id="8"/>
          <p:cNvSpPr txBox="true"/>
          <p:nvPr/>
        </p:nvSpPr>
        <p:spPr>
          <a:xfrm rot="0">
            <a:off x="11536756" y="2482471"/>
            <a:ext cx="5722544" cy="3580765"/>
          </a:xfrm>
          <a:prstGeom prst="rect">
            <a:avLst/>
          </a:prstGeom>
        </p:spPr>
        <p:txBody>
          <a:bodyPr anchor="t" rtlCol="false" tIns="0" lIns="0" bIns="0" rIns="0">
            <a:spAutoFit/>
          </a:bodyPr>
          <a:lstStyle/>
          <a:p>
            <a:pPr>
              <a:lnSpc>
                <a:spcPts val="4759"/>
              </a:lnSpc>
            </a:pPr>
            <a:r>
              <a:rPr lang="en-US" sz="3399">
                <a:solidFill>
                  <a:srgbClr val="3A855D"/>
                </a:solidFill>
                <a:latin typeface="Canva Sans"/>
              </a:rPr>
              <a:t>It measures the rate at which the firm pays back to its suppliers.</a:t>
            </a:r>
          </a:p>
          <a:p>
            <a:pPr>
              <a:lnSpc>
                <a:spcPts val="4759"/>
              </a:lnSpc>
            </a:pPr>
          </a:p>
          <a:p>
            <a:pPr>
              <a:lnSpc>
                <a:spcPts val="4759"/>
              </a:lnSpc>
            </a:pPr>
            <a:r>
              <a:rPr lang="en-US" sz="3399">
                <a:solidFill>
                  <a:srgbClr val="3A855D"/>
                </a:solidFill>
                <a:latin typeface="Canva Sans"/>
              </a:rPr>
              <a:t>Both firms improved their APT.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447630" y="-858580"/>
            <a:ext cx="314174" cy="12004159"/>
            <a:chOff x="0" y="0"/>
            <a:chExt cx="87993" cy="3362084"/>
          </a:xfrm>
        </p:grpSpPr>
        <p:sp>
          <p:nvSpPr>
            <p:cNvPr name="Freeform 4" id="4"/>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5" id="5"/>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1409700" y="5143500"/>
            <a:ext cx="7734300" cy="2947342"/>
          </a:xfrm>
          <a:custGeom>
            <a:avLst/>
            <a:gdLst/>
            <a:ahLst/>
            <a:cxnLst/>
            <a:rect r="r" b="b" t="t" l="l"/>
            <a:pathLst>
              <a:path h="2947342" w="7734300">
                <a:moveTo>
                  <a:pt x="0" y="0"/>
                </a:moveTo>
                <a:lnTo>
                  <a:pt x="7734300" y="0"/>
                </a:lnTo>
                <a:lnTo>
                  <a:pt x="7734300" y="2947342"/>
                </a:lnTo>
                <a:lnTo>
                  <a:pt x="0" y="2947342"/>
                </a:lnTo>
                <a:lnTo>
                  <a:pt x="0" y="0"/>
                </a:lnTo>
                <a:close/>
              </a:path>
            </a:pathLst>
          </a:custGeom>
          <a:blipFill>
            <a:blip r:embed="rId3"/>
            <a:stretch>
              <a:fillRect l="0" t="0" r="0" b="0"/>
            </a:stretch>
          </a:blipFill>
        </p:spPr>
      </p:sp>
      <p:sp>
        <p:nvSpPr>
          <p:cNvPr name="TextBox 7" id="7"/>
          <p:cNvSpPr txBox="true"/>
          <p:nvPr/>
        </p:nvSpPr>
        <p:spPr>
          <a:xfrm rot="0">
            <a:off x="1409700" y="1450170"/>
            <a:ext cx="8174080" cy="3177540"/>
          </a:xfrm>
          <a:prstGeom prst="rect">
            <a:avLst/>
          </a:prstGeom>
        </p:spPr>
        <p:txBody>
          <a:bodyPr anchor="t" rtlCol="false" tIns="0" lIns="0" bIns="0" rIns="0">
            <a:spAutoFit/>
          </a:bodyPr>
          <a:lstStyle/>
          <a:p>
            <a:pPr>
              <a:lnSpc>
                <a:spcPts val="8215"/>
              </a:lnSpc>
            </a:pPr>
            <a:r>
              <a:rPr lang="en-US" sz="8558" spc="-701">
                <a:solidFill>
                  <a:srgbClr val="3A855D"/>
                </a:solidFill>
                <a:latin typeface="Public Sans"/>
              </a:rPr>
              <a:t>Accounts Receivables Turnover</a:t>
            </a:r>
          </a:p>
        </p:txBody>
      </p:sp>
      <p:sp>
        <p:nvSpPr>
          <p:cNvPr name="TextBox 8" id="8"/>
          <p:cNvSpPr txBox="true"/>
          <p:nvPr/>
        </p:nvSpPr>
        <p:spPr>
          <a:xfrm rot="0">
            <a:off x="11628579" y="1364925"/>
            <a:ext cx="6068053" cy="7181215"/>
          </a:xfrm>
          <a:prstGeom prst="rect">
            <a:avLst/>
          </a:prstGeom>
        </p:spPr>
        <p:txBody>
          <a:bodyPr anchor="t" rtlCol="false" tIns="0" lIns="0" bIns="0" rIns="0">
            <a:spAutoFit/>
          </a:bodyPr>
          <a:lstStyle/>
          <a:p>
            <a:pPr>
              <a:lnSpc>
                <a:spcPts val="4759"/>
              </a:lnSpc>
            </a:pPr>
            <a:r>
              <a:rPr lang="en-US" sz="3399">
                <a:solidFill>
                  <a:srgbClr val="3A855D"/>
                </a:solidFill>
                <a:latin typeface="Canva Sans"/>
              </a:rPr>
              <a:t>ART tells the efficiency of a firm in collecting its receivables and managing its line of credit.</a:t>
            </a:r>
          </a:p>
          <a:p>
            <a:pPr>
              <a:lnSpc>
                <a:spcPts val="4759"/>
              </a:lnSpc>
            </a:pPr>
          </a:p>
          <a:p>
            <a:pPr>
              <a:lnSpc>
                <a:spcPts val="4759"/>
              </a:lnSpc>
            </a:pPr>
            <a:r>
              <a:rPr lang="en-US" sz="3399">
                <a:solidFill>
                  <a:srgbClr val="3A855D"/>
                </a:solidFill>
                <a:latin typeface="Canva Sans"/>
              </a:rPr>
              <a:t>Nykaa has an exceptionally high ART; overhead costs may be a reason.</a:t>
            </a:r>
          </a:p>
          <a:p>
            <a:pPr>
              <a:lnSpc>
                <a:spcPts val="4759"/>
              </a:lnSpc>
            </a:pPr>
          </a:p>
          <a:p>
            <a:pPr>
              <a:lnSpc>
                <a:spcPts val="4759"/>
              </a:lnSpc>
            </a:pPr>
            <a:r>
              <a:rPr lang="en-US" sz="3399">
                <a:solidFill>
                  <a:srgbClr val="3A855D"/>
                </a:solidFill>
                <a:latin typeface="Canva Sans"/>
              </a:rPr>
              <a:t>Zudio had a good ART for 21-22, but they had a spike in receivable in 22-23.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247045" y="-858580"/>
            <a:ext cx="314174" cy="12004159"/>
            <a:chOff x="0" y="0"/>
            <a:chExt cx="87993" cy="3362084"/>
          </a:xfrm>
        </p:grpSpPr>
        <p:sp>
          <p:nvSpPr>
            <p:cNvPr name="Freeform 4" id="4"/>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5" id="5"/>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1028700" y="5143500"/>
            <a:ext cx="8174080" cy="2891724"/>
          </a:xfrm>
          <a:custGeom>
            <a:avLst/>
            <a:gdLst/>
            <a:ahLst/>
            <a:cxnLst/>
            <a:rect r="r" b="b" t="t" l="l"/>
            <a:pathLst>
              <a:path h="2891724" w="8174080">
                <a:moveTo>
                  <a:pt x="0" y="0"/>
                </a:moveTo>
                <a:lnTo>
                  <a:pt x="8174080" y="0"/>
                </a:lnTo>
                <a:lnTo>
                  <a:pt x="8174080" y="2891724"/>
                </a:lnTo>
                <a:lnTo>
                  <a:pt x="0" y="2891724"/>
                </a:lnTo>
                <a:lnTo>
                  <a:pt x="0" y="0"/>
                </a:lnTo>
                <a:close/>
              </a:path>
            </a:pathLst>
          </a:custGeom>
          <a:blipFill>
            <a:blip r:embed="rId3"/>
            <a:stretch>
              <a:fillRect l="0" t="0" r="0" b="0"/>
            </a:stretch>
          </a:blipFill>
        </p:spPr>
      </p:sp>
      <p:sp>
        <p:nvSpPr>
          <p:cNvPr name="TextBox 7" id="7"/>
          <p:cNvSpPr txBox="true"/>
          <p:nvPr/>
        </p:nvSpPr>
        <p:spPr>
          <a:xfrm rot="0">
            <a:off x="1409700" y="1965960"/>
            <a:ext cx="8174080" cy="2141810"/>
          </a:xfrm>
          <a:prstGeom prst="rect">
            <a:avLst/>
          </a:prstGeom>
        </p:spPr>
        <p:txBody>
          <a:bodyPr anchor="t" rtlCol="false" tIns="0" lIns="0" bIns="0" rIns="0">
            <a:spAutoFit/>
          </a:bodyPr>
          <a:lstStyle/>
          <a:p>
            <a:pPr>
              <a:lnSpc>
                <a:spcPts val="8215"/>
              </a:lnSpc>
            </a:pPr>
            <a:r>
              <a:rPr lang="en-US" sz="8558" spc="-701">
                <a:solidFill>
                  <a:srgbClr val="3A855D"/>
                </a:solidFill>
                <a:latin typeface="Public Sans"/>
              </a:rPr>
              <a:t>Cash-To-Cash Cycle</a:t>
            </a:r>
          </a:p>
        </p:txBody>
      </p:sp>
      <p:sp>
        <p:nvSpPr>
          <p:cNvPr name="TextBox 8" id="8"/>
          <p:cNvSpPr txBox="true"/>
          <p:nvPr/>
        </p:nvSpPr>
        <p:spPr>
          <a:xfrm rot="0">
            <a:off x="11680031" y="1708785"/>
            <a:ext cx="6607969" cy="7181215"/>
          </a:xfrm>
          <a:prstGeom prst="rect">
            <a:avLst/>
          </a:prstGeom>
        </p:spPr>
        <p:txBody>
          <a:bodyPr anchor="t" rtlCol="false" tIns="0" lIns="0" bIns="0" rIns="0">
            <a:spAutoFit/>
          </a:bodyPr>
          <a:lstStyle/>
          <a:p>
            <a:pPr>
              <a:lnSpc>
                <a:spcPts val="4759"/>
              </a:lnSpc>
            </a:pPr>
            <a:r>
              <a:rPr lang="en-US" sz="3399">
                <a:solidFill>
                  <a:srgbClr val="3A855D"/>
                </a:solidFill>
                <a:latin typeface="Canva Sans"/>
              </a:rPr>
              <a:t>The C2C Cycle measures when cash enters and leaves.</a:t>
            </a:r>
          </a:p>
          <a:p>
            <a:pPr>
              <a:lnSpc>
                <a:spcPts val="4759"/>
              </a:lnSpc>
            </a:pPr>
          </a:p>
          <a:p>
            <a:pPr>
              <a:lnSpc>
                <a:spcPts val="4759"/>
              </a:lnSpc>
            </a:pPr>
            <a:r>
              <a:rPr lang="en-US" sz="3399">
                <a:solidFill>
                  <a:srgbClr val="3A855D"/>
                </a:solidFill>
                <a:latin typeface="Canva Sans"/>
              </a:rPr>
              <a:t>Both Nykaa and Zudio observed a hike mainly due to receivables, but Zudio had a significant spike as their receivables increased by 3X. </a:t>
            </a:r>
          </a:p>
          <a:p>
            <a:pPr>
              <a:lnSpc>
                <a:spcPts val="4759"/>
              </a:lnSpc>
            </a:pPr>
          </a:p>
          <a:p>
            <a:pPr>
              <a:lnSpc>
                <a:spcPts val="4759"/>
              </a:lnSpc>
            </a:pPr>
            <a:r>
              <a:rPr lang="en-US" sz="3399">
                <a:solidFill>
                  <a:srgbClr val="3A855D"/>
                </a:solidFill>
                <a:latin typeface="Canva Sans"/>
              </a:rPr>
              <a:t>Zudio manufactures its own products, which leads to higher C2C cycle.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564269" y="-858580"/>
            <a:ext cx="314174" cy="12004159"/>
            <a:chOff x="0" y="0"/>
            <a:chExt cx="87993" cy="3362084"/>
          </a:xfrm>
        </p:grpSpPr>
        <p:sp>
          <p:nvSpPr>
            <p:cNvPr name="Freeform 4" id="4"/>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5" id="5"/>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680440" y="5143500"/>
            <a:ext cx="9082241" cy="2983653"/>
          </a:xfrm>
          <a:custGeom>
            <a:avLst/>
            <a:gdLst/>
            <a:ahLst/>
            <a:cxnLst/>
            <a:rect r="r" b="b" t="t" l="l"/>
            <a:pathLst>
              <a:path h="2983653" w="9082241">
                <a:moveTo>
                  <a:pt x="0" y="0"/>
                </a:moveTo>
                <a:lnTo>
                  <a:pt x="9082241" y="0"/>
                </a:lnTo>
                <a:lnTo>
                  <a:pt x="9082241" y="2983653"/>
                </a:lnTo>
                <a:lnTo>
                  <a:pt x="0" y="2983653"/>
                </a:lnTo>
                <a:lnTo>
                  <a:pt x="0" y="0"/>
                </a:lnTo>
                <a:close/>
              </a:path>
            </a:pathLst>
          </a:custGeom>
          <a:blipFill>
            <a:blip r:embed="rId3"/>
            <a:stretch>
              <a:fillRect l="0" t="0" r="0" b="0"/>
            </a:stretch>
          </a:blipFill>
        </p:spPr>
      </p:sp>
      <p:sp>
        <p:nvSpPr>
          <p:cNvPr name="TextBox 7" id="7"/>
          <p:cNvSpPr txBox="true"/>
          <p:nvPr/>
        </p:nvSpPr>
        <p:spPr>
          <a:xfrm rot="0">
            <a:off x="1409700" y="1965960"/>
            <a:ext cx="8118599" cy="10972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Return On Equity</a:t>
            </a:r>
          </a:p>
        </p:txBody>
      </p:sp>
      <p:sp>
        <p:nvSpPr>
          <p:cNvPr name="TextBox 8" id="8"/>
          <p:cNvSpPr txBox="true"/>
          <p:nvPr/>
        </p:nvSpPr>
        <p:spPr>
          <a:xfrm rot="0">
            <a:off x="11680031" y="1451928"/>
            <a:ext cx="6287453" cy="6581140"/>
          </a:xfrm>
          <a:prstGeom prst="rect">
            <a:avLst/>
          </a:prstGeom>
        </p:spPr>
        <p:txBody>
          <a:bodyPr anchor="t" rtlCol="false" tIns="0" lIns="0" bIns="0" rIns="0">
            <a:spAutoFit/>
          </a:bodyPr>
          <a:lstStyle/>
          <a:p>
            <a:pPr algn="just">
              <a:lnSpc>
                <a:spcPts val="4759"/>
              </a:lnSpc>
            </a:pPr>
            <a:r>
              <a:rPr lang="en-US" sz="3399">
                <a:solidFill>
                  <a:srgbClr val="3A855D"/>
                </a:solidFill>
                <a:latin typeface="Canva Sans"/>
              </a:rPr>
              <a:t>It is the main summary of </a:t>
            </a:r>
          </a:p>
          <a:p>
            <a:pPr algn="just">
              <a:lnSpc>
                <a:spcPts val="4759"/>
              </a:lnSpc>
            </a:pPr>
            <a:r>
              <a:rPr lang="en-US" sz="3399">
                <a:solidFill>
                  <a:srgbClr val="3A855D"/>
                </a:solidFill>
                <a:latin typeface="Canva Sans"/>
              </a:rPr>
              <a:t>firm’s performance.</a:t>
            </a:r>
          </a:p>
          <a:p>
            <a:pPr algn="just">
              <a:lnSpc>
                <a:spcPts val="4759"/>
              </a:lnSpc>
            </a:pPr>
          </a:p>
          <a:p>
            <a:pPr algn="just">
              <a:lnSpc>
                <a:spcPts val="4759"/>
              </a:lnSpc>
            </a:pPr>
          </a:p>
          <a:p>
            <a:pPr algn="just">
              <a:lnSpc>
                <a:spcPts val="4759"/>
              </a:lnSpc>
            </a:pPr>
            <a:r>
              <a:rPr lang="en-US" sz="3399">
                <a:solidFill>
                  <a:srgbClr val="3A855D"/>
                </a:solidFill>
                <a:latin typeface="Canva Sans"/>
              </a:rPr>
              <a:t>PAT decreased even after a </a:t>
            </a:r>
          </a:p>
          <a:p>
            <a:pPr algn="just">
              <a:lnSpc>
                <a:spcPts val="4759"/>
              </a:lnSpc>
            </a:pPr>
            <a:r>
              <a:rPr lang="en-US" sz="3399">
                <a:solidFill>
                  <a:srgbClr val="3A855D"/>
                </a:solidFill>
                <a:latin typeface="Canva Sans"/>
              </a:rPr>
              <a:t>increase in revenue, </a:t>
            </a:r>
          </a:p>
          <a:p>
            <a:pPr algn="just">
              <a:lnSpc>
                <a:spcPts val="4759"/>
              </a:lnSpc>
            </a:pPr>
            <a:r>
              <a:rPr lang="en-US" sz="3399">
                <a:solidFill>
                  <a:srgbClr val="3A855D"/>
                </a:solidFill>
                <a:latin typeface="Canva Sans"/>
              </a:rPr>
              <a:t>which shows Nykaa took</a:t>
            </a:r>
          </a:p>
          <a:p>
            <a:pPr algn="just">
              <a:lnSpc>
                <a:spcPts val="4759"/>
              </a:lnSpc>
            </a:pPr>
            <a:r>
              <a:rPr lang="en-US" sz="3399">
                <a:solidFill>
                  <a:srgbClr val="3A855D"/>
                </a:solidFill>
                <a:latin typeface="Canva Sans"/>
              </a:rPr>
              <a:t>a significant amount of debt.</a:t>
            </a:r>
          </a:p>
          <a:p>
            <a:pPr algn="just">
              <a:lnSpc>
                <a:spcPts val="4759"/>
              </a:lnSpc>
            </a:pPr>
          </a:p>
          <a:p>
            <a:pPr algn="just">
              <a:lnSpc>
                <a:spcPts val="4759"/>
              </a:lnSpc>
            </a:pPr>
            <a:r>
              <a:rPr lang="en-US" sz="3399">
                <a:solidFill>
                  <a:srgbClr val="3A855D"/>
                </a:solidFill>
                <a:latin typeface="Canva Sans"/>
              </a:rPr>
              <a:t>ROE, in this case, is not a good</a:t>
            </a:r>
          </a:p>
          <a:p>
            <a:pPr algn="just">
              <a:lnSpc>
                <a:spcPts val="4759"/>
              </a:lnSpc>
            </a:pPr>
            <a:r>
              <a:rPr lang="en-US" sz="3399">
                <a:solidFill>
                  <a:srgbClr val="3A855D"/>
                </a:solidFill>
                <a:latin typeface="Canva Sans"/>
              </a:rPr>
              <a:t>criterion to compare.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3"/>
            <a:stretch>
              <a:fillRect l="0" t="-144363" r="-9035" b="-20568"/>
            </a:stretch>
          </a:blipFill>
        </p:spPr>
      </p:sp>
      <p:sp>
        <p:nvSpPr>
          <p:cNvPr name="TextBox 7" id="7"/>
          <p:cNvSpPr txBox="true"/>
          <p:nvPr/>
        </p:nvSpPr>
        <p:spPr>
          <a:xfrm rot="0">
            <a:off x="3597139" y="2123009"/>
            <a:ext cx="11093721" cy="3707267"/>
          </a:xfrm>
          <a:prstGeom prst="rect">
            <a:avLst/>
          </a:prstGeom>
        </p:spPr>
        <p:txBody>
          <a:bodyPr anchor="t" rtlCol="false" tIns="0" lIns="0" bIns="0" rIns="0">
            <a:spAutoFit/>
          </a:bodyPr>
          <a:lstStyle/>
          <a:p>
            <a:pPr algn="ctr">
              <a:lnSpc>
                <a:spcPts val="13883"/>
              </a:lnSpc>
            </a:pPr>
            <a:r>
              <a:rPr lang="en-US" sz="15957" spc="-1308">
                <a:solidFill>
                  <a:srgbClr val="3A855D"/>
                </a:solidFill>
                <a:latin typeface="Public Sans"/>
              </a:rPr>
              <a:t>Thank you very much!</a:t>
            </a:r>
          </a:p>
        </p:txBody>
      </p:sp>
      <p:sp>
        <p:nvSpPr>
          <p:cNvPr name="Freeform 8" id="8"/>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0" id="10"/>
          <p:cNvSpPr txBox="true"/>
          <p:nvPr/>
        </p:nvSpPr>
        <p:spPr>
          <a:xfrm rot="0">
            <a:off x="2864013" y="927100"/>
            <a:ext cx="12559973" cy="288926"/>
          </a:xfrm>
          <a:prstGeom prst="rect">
            <a:avLst/>
          </a:prstGeom>
        </p:spPr>
        <p:txBody>
          <a:bodyPr anchor="t" rtlCol="false" tIns="0" lIns="0" bIns="0" rIns="0">
            <a:spAutoFit/>
          </a:bodyPr>
          <a:lstStyle/>
          <a:p>
            <a:pPr algn="ctr" marL="0" indent="0" lvl="0">
              <a:lnSpc>
                <a:spcPts val="1925"/>
              </a:lnSpc>
              <a:spcBef>
                <a:spcPct val="0"/>
              </a:spcBef>
            </a:pPr>
            <a:r>
              <a:rPr lang="en-US" sz="2500" spc="-205">
                <a:solidFill>
                  <a:srgbClr val="3A855D"/>
                </a:solidFill>
                <a:latin typeface="Public Sans"/>
              </a:rPr>
              <a:t>Presented by - Priyanshu Sethi and Kartik Sharma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3830412" y="2116275"/>
            <a:ext cx="10627176" cy="21259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rPr>
              <a:t>Introduction: Sales Forecasting </a:t>
            </a:r>
          </a:p>
        </p:txBody>
      </p:sp>
      <p:sp>
        <p:nvSpPr>
          <p:cNvPr name="TextBox 7" id="7"/>
          <p:cNvSpPr txBox="true"/>
          <p:nvPr/>
        </p:nvSpPr>
        <p:spPr>
          <a:xfrm rot="0">
            <a:off x="3595860" y="4204155"/>
            <a:ext cx="11096281" cy="4333875"/>
          </a:xfrm>
          <a:prstGeom prst="rect">
            <a:avLst/>
          </a:prstGeom>
        </p:spPr>
        <p:txBody>
          <a:bodyPr anchor="t" rtlCol="false" tIns="0" lIns="0" bIns="0" rIns="0">
            <a:spAutoFit/>
          </a:bodyPr>
          <a:lstStyle/>
          <a:p>
            <a:pPr>
              <a:lnSpc>
                <a:spcPts val="2699"/>
              </a:lnSpc>
            </a:pPr>
            <a:r>
              <a:rPr lang="en-US" sz="1999" spc="119">
                <a:solidFill>
                  <a:srgbClr val="F1F0EC"/>
                </a:solidFill>
                <a:latin typeface="Public Sans Medium"/>
              </a:rPr>
              <a:t>Any company that deals with tangible things needs to have effective sales forecasting. </a:t>
            </a:r>
            <a:r>
              <a:rPr lang="en-US" sz="1999" spc="119">
                <a:solidFill>
                  <a:srgbClr val="F1F0EC"/>
                </a:solidFill>
                <a:latin typeface="Public Sans Medium"/>
              </a:rPr>
              <a:t>Sales forecasting is an inevitable process that each company must go through for financial stability, effective resource management, well-informed decision-making, and long-term corporate success.</a:t>
            </a:r>
          </a:p>
          <a:p>
            <a:pPr>
              <a:lnSpc>
                <a:spcPts val="2699"/>
              </a:lnSpc>
            </a:pPr>
            <a:r>
              <a:rPr lang="en-US" sz="1999" spc="119">
                <a:solidFill>
                  <a:srgbClr val="F1F0EC"/>
                </a:solidFill>
                <a:latin typeface="Public Sans Medium"/>
              </a:rPr>
              <a:t>It is important for several reasons:</a:t>
            </a:r>
          </a:p>
          <a:p>
            <a:pPr marL="431799" indent="-215899" lvl="1">
              <a:lnSpc>
                <a:spcPts val="2699"/>
              </a:lnSpc>
              <a:buAutoNum type="arabicPeriod" startAt="1"/>
            </a:pPr>
            <a:r>
              <a:rPr lang="en-US" sz="1999" spc="119">
                <a:solidFill>
                  <a:srgbClr val="F1F0EC"/>
                </a:solidFill>
                <a:latin typeface="Public Sans Medium"/>
              </a:rPr>
              <a:t>Methodical Scheduling</a:t>
            </a:r>
          </a:p>
          <a:p>
            <a:pPr marL="431799" indent="-215899" lvl="1">
              <a:lnSpc>
                <a:spcPts val="2699"/>
              </a:lnSpc>
              <a:buAutoNum type="arabicPeriod" startAt="1"/>
            </a:pPr>
            <a:r>
              <a:rPr lang="en-US" sz="1999" spc="119">
                <a:solidFill>
                  <a:srgbClr val="F1F0EC"/>
                </a:solidFill>
                <a:latin typeface="Public Sans Medium"/>
              </a:rPr>
              <a:t>Allocation of Resources</a:t>
            </a:r>
          </a:p>
          <a:p>
            <a:pPr marL="431799" indent="-215899" lvl="1">
              <a:lnSpc>
                <a:spcPts val="2699"/>
              </a:lnSpc>
              <a:buAutoNum type="arabicPeriod" startAt="1"/>
            </a:pPr>
            <a:r>
              <a:rPr lang="en-US" sz="1999" spc="119">
                <a:solidFill>
                  <a:srgbClr val="F1F0EC"/>
                </a:solidFill>
                <a:latin typeface="Public Sans Medium"/>
              </a:rPr>
              <a:t>Financial planning and budgeting</a:t>
            </a:r>
          </a:p>
          <a:p>
            <a:pPr marL="431799" indent="-215899" lvl="1">
              <a:lnSpc>
                <a:spcPts val="2699"/>
              </a:lnSpc>
              <a:buAutoNum type="arabicPeriod" startAt="1"/>
            </a:pPr>
            <a:r>
              <a:rPr lang="en-US" sz="1999" spc="119">
                <a:solidFill>
                  <a:srgbClr val="F1F0EC"/>
                </a:solidFill>
                <a:latin typeface="Public Sans Medium"/>
              </a:rPr>
              <a:t>Management of Production and Inventory</a:t>
            </a:r>
          </a:p>
          <a:p>
            <a:pPr marL="431799" indent="-215899" lvl="1">
              <a:lnSpc>
                <a:spcPts val="2699"/>
              </a:lnSpc>
              <a:buAutoNum type="arabicPeriod" startAt="1"/>
            </a:pPr>
            <a:r>
              <a:rPr lang="en-US" sz="1999" spc="119">
                <a:solidFill>
                  <a:srgbClr val="F1F0EC"/>
                </a:solidFill>
                <a:latin typeface="Public Sans Medium"/>
              </a:rPr>
              <a:t>Strategies for Marketing and Sales</a:t>
            </a:r>
          </a:p>
          <a:p>
            <a:pPr marL="431799" indent="-215899" lvl="1">
              <a:lnSpc>
                <a:spcPts val="2699"/>
              </a:lnSpc>
              <a:buAutoNum type="arabicPeriod" startAt="1"/>
            </a:pPr>
            <a:r>
              <a:rPr lang="en-US" sz="1999" spc="119">
                <a:solidFill>
                  <a:srgbClr val="F1F0EC"/>
                </a:solidFill>
                <a:latin typeface="Public Sans Medium"/>
              </a:rPr>
              <a:t>Risk Management Assessment of Performance</a:t>
            </a:r>
          </a:p>
          <a:p>
            <a:pPr>
              <a:lnSpc>
                <a:spcPts val="2699"/>
              </a:lnSpc>
            </a:pPr>
          </a:p>
          <a:p>
            <a:pPr marL="0" indent="0" lvl="0">
              <a:lnSpc>
                <a:spcPts val="269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4682409" y="1399690"/>
            <a:ext cx="8923181" cy="2125979"/>
          </a:xfrm>
          <a:prstGeom prst="rect">
            <a:avLst/>
          </a:prstGeom>
        </p:spPr>
        <p:txBody>
          <a:bodyPr anchor="t" rtlCol="false" tIns="0" lIns="0" bIns="0" rIns="0">
            <a:spAutoFit/>
          </a:bodyPr>
          <a:lstStyle/>
          <a:p>
            <a:pPr algn="ctr">
              <a:lnSpc>
                <a:spcPts val="8159"/>
              </a:lnSpc>
            </a:pPr>
            <a:r>
              <a:rPr lang="en-US" sz="8499" spc="-696">
                <a:solidFill>
                  <a:srgbClr val="3A855D"/>
                </a:solidFill>
                <a:latin typeface="Public Sans"/>
              </a:rPr>
              <a:t>Steps Involved in Sales Forecasting </a:t>
            </a:r>
          </a:p>
        </p:txBody>
      </p:sp>
      <p:grpSp>
        <p:nvGrpSpPr>
          <p:cNvPr name="Group 4" id="4"/>
          <p:cNvGrpSpPr/>
          <p:nvPr/>
        </p:nvGrpSpPr>
        <p:grpSpPr>
          <a:xfrm rot="0">
            <a:off x="1028700" y="4090873"/>
            <a:ext cx="3936783" cy="4986938"/>
            <a:chOff x="0" y="0"/>
            <a:chExt cx="1102601" cy="1396725"/>
          </a:xfrm>
        </p:grpSpPr>
        <p:sp>
          <p:nvSpPr>
            <p:cNvPr name="Freeform 5" id="5"/>
            <p:cNvSpPr/>
            <p:nvPr/>
          </p:nvSpPr>
          <p:spPr>
            <a:xfrm flipH="false" flipV="false" rot="0">
              <a:off x="0" y="0"/>
              <a:ext cx="1102601" cy="1396725"/>
            </a:xfrm>
            <a:custGeom>
              <a:avLst/>
              <a:gdLst/>
              <a:ahLst/>
              <a:cxnLst/>
              <a:rect r="r" b="b" t="t" l="l"/>
              <a:pathLst>
                <a:path h="1396725" w="1102601">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name="TextBox 6" id="6"/>
            <p:cNvSpPr txBox="true"/>
            <p:nvPr/>
          </p:nvSpPr>
          <p:spPr>
            <a:xfrm>
              <a:off x="0" y="85725"/>
              <a:ext cx="1102601" cy="1311000"/>
            </a:xfrm>
            <a:prstGeom prst="rect">
              <a:avLst/>
            </a:prstGeom>
          </p:spPr>
          <p:txBody>
            <a:bodyPr anchor="ctr" rtlCol="false" tIns="50800" lIns="50800" bIns="50800" rIns="50800"/>
            <a:lstStyle/>
            <a:p>
              <a:pPr algn="ctr">
                <a:lnSpc>
                  <a:spcPts val="1925"/>
                </a:lnSpc>
              </a:pPr>
            </a:p>
          </p:txBody>
        </p:sp>
      </p:grpSp>
      <p:grpSp>
        <p:nvGrpSpPr>
          <p:cNvPr name="Group 7" id="7"/>
          <p:cNvGrpSpPr/>
          <p:nvPr/>
        </p:nvGrpSpPr>
        <p:grpSpPr>
          <a:xfrm rot="0">
            <a:off x="5126501" y="4090873"/>
            <a:ext cx="3936783" cy="4986938"/>
            <a:chOff x="0" y="0"/>
            <a:chExt cx="1102601" cy="1396725"/>
          </a:xfrm>
        </p:grpSpPr>
        <p:sp>
          <p:nvSpPr>
            <p:cNvPr name="Freeform 8" id="8"/>
            <p:cNvSpPr/>
            <p:nvPr/>
          </p:nvSpPr>
          <p:spPr>
            <a:xfrm flipH="false" flipV="false" rot="0">
              <a:off x="0" y="0"/>
              <a:ext cx="1102601" cy="1396725"/>
            </a:xfrm>
            <a:custGeom>
              <a:avLst/>
              <a:gdLst/>
              <a:ahLst/>
              <a:cxnLst/>
              <a:rect r="r" b="b" t="t" l="l"/>
              <a:pathLst>
                <a:path h="1396725" w="1102601">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name="TextBox 9" id="9"/>
            <p:cNvSpPr txBox="true"/>
            <p:nvPr/>
          </p:nvSpPr>
          <p:spPr>
            <a:xfrm>
              <a:off x="0" y="85725"/>
              <a:ext cx="1102601" cy="1311000"/>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9224509" y="4090873"/>
            <a:ext cx="3936783" cy="4986938"/>
            <a:chOff x="0" y="0"/>
            <a:chExt cx="1102601" cy="1396725"/>
          </a:xfrm>
        </p:grpSpPr>
        <p:sp>
          <p:nvSpPr>
            <p:cNvPr name="Freeform 11" id="11"/>
            <p:cNvSpPr/>
            <p:nvPr/>
          </p:nvSpPr>
          <p:spPr>
            <a:xfrm flipH="false" flipV="false" rot="0">
              <a:off x="0" y="0"/>
              <a:ext cx="1102601" cy="1396725"/>
            </a:xfrm>
            <a:custGeom>
              <a:avLst/>
              <a:gdLst/>
              <a:ahLst/>
              <a:cxnLst/>
              <a:rect r="r" b="b" t="t" l="l"/>
              <a:pathLst>
                <a:path h="1396725" w="1102601">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name="TextBox 12" id="12"/>
            <p:cNvSpPr txBox="true"/>
            <p:nvPr/>
          </p:nvSpPr>
          <p:spPr>
            <a:xfrm>
              <a:off x="0" y="85725"/>
              <a:ext cx="1102601" cy="1311000"/>
            </a:xfrm>
            <a:prstGeom prst="rect">
              <a:avLst/>
            </a:prstGeom>
          </p:spPr>
          <p:txBody>
            <a:bodyPr anchor="ctr" rtlCol="false" tIns="50800" lIns="50800" bIns="50800" rIns="50800"/>
            <a:lstStyle/>
            <a:p>
              <a:pPr algn="ctr">
                <a:lnSpc>
                  <a:spcPts val="1925"/>
                </a:lnSpc>
              </a:pPr>
            </a:p>
          </p:txBody>
        </p:sp>
      </p:grpSp>
      <p:grpSp>
        <p:nvGrpSpPr>
          <p:cNvPr name="Group 13" id="13"/>
          <p:cNvGrpSpPr/>
          <p:nvPr/>
        </p:nvGrpSpPr>
        <p:grpSpPr>
          <a:xfrm rot="0">
            <a:off x="13322517" y="4090873"/>
            <a:ext cx="3936783" cy="4986938"/>
            <a:chOff x="0" y="0"/>
            <a:chExt cx="1102601" cy="1396725"/>
          </a:xfrm>
        </p:grpSpPr>
        <p:sp>
          <p:nvSpPr>
            <p:cNvPr name="Freeform 14" id="14"/>
            <p:cNvSpPr/>
            <p:nvPr/>
          </p:nvSpPr>
          <p:spPr>
            <a:xfrm flipH="false" flipV="false" rot="0">
              <a:off x="0" y="0"/>
              <a:ext cx="1102601" cy="1396725"/>
            </a:xfrm>
            <a:custGeom>
              <a:avLst/>
              <a:gdLst/>
              <a:ahLst/>
              <a:cxnLst/>
              <a:rect r="r" b="b" t="t" l="l"/>
              <a:pathLst>
                <a:path h="1396725" w="1102601">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name="TextBox 15" id="15"/>
            <p:cNvSpPr txBox="true"/>
            <p:nvPr/>
          </p:nvSpPr>
          <p:spPr>
            <a:xfrm>
              <a:off x="0" y="85725"/>
              <a:ext cx="1102601" cy="1311000"/>
            </a:xfrm>
            <a:prstGeom prst="rect">
              <a:avLst/>
            </a:prstGeom>
          </p:spPr>
          <p:txBody>
            <a:bodyPr anchor="ctr" rtlCol="false" tIns="50800" lIns="50800" bIns="50800" rIns="50800"/>
            <a:lstStyle/>
            <a:p>
              <a:pPr algn="ctr">
                <a:lnSpc>
                  <a:spcPts val="1925"/>
                </a:lnSpc>
              </a:pPr>
            </a:p>
          </p:txBody>
        </p:sp>
      </p:grpSp>
      <p:sp>
        <p:nvSpPr>
          <p:cNvPr name="TextBox 16" id="16"/>
          <p:cNvSpPr txBox="true"/>
          <p:nvPr/>
        </p:nvSpPr>
        <p:spPr>
          <a:xfrm rot="0">
            <a:off x="1113767" y="5714545"/>
            <a:ext cx="3766648" cy="1891993"/>
          </a:xfrm>
          <a:prstGeom prst="rect">
            <a:avLst/>
          </a:prstGeom>
        </p:spPr>
        <p:txBody>
          <a:bodyPr anchor="t" rtlCol="false" tIns="0" lIns="0" bIns="0" rIns="0">
            <a:spAutoFit/>
          </a:bodyPr>
          <a:lstStyle/>
          <a:p>
            <a:pPr algn="ctr">
              <a:lnSpc>
                <a:spcPts val="7169"/>
              </a:lnSpc>
            </a:pPr>
            <a:r>
              <a:rPr lang="en-US" sz="7468" spc="-612">
                <a:solidFill>
                  <a:srgbClr val="F1F0EC"/>
                </a:solidFill>
                <a:latin typeface="Public Sans"/>
              </a:rPr>
              <a:t>Data collection</a:t>
            </a:r>
          </a:p>
        </p:txBody>
      </p:sp>
      <p:sp>
        <p:nvSpPr>
          <p:cNvPr name="TextBox 17" id="17"/>
          <p:cNvSpPr txBox="true"/>
          <p:nvPr/>
        </p:nvSpPr>
        <p:spPr>
          <a:xfrm rot="0">
            <a:off x="5427633" y="5647870"/>
            <a:ext cx="3334518" cy="2128957"/>
          </a:xfrm>
          <a:prstGeom prst="rect">
            <a:avLst/>
          </a:prstGeom>
        </p:spPr>
        <p:txBody>
          <a:bodyPr anchor="t" rtlCol="false" tIns="0" lIns="0" bIns="0" rIns="0">
            <a:spAutoFit/>
          </a:bodyPr>
          <a:lstStyle/>
          <a:p>
            <a:pPr algn="ctr">
              <a:lnSpc>
                <a:spcPts val="4112"/>
              </a:lnSpc>
            </a:pPr>
            <a:r>
              <a:rPr lang="en-US" sz="4283" spc="-351">
                <a:solidFill>
                  <a:srgbClr val="F1F0EC"/>
                </a:solidFill>
                <a:latin typeface="Public Sans"/>
              </a:rPr>
              <a:t>Cleaning data and sorting it into the 4 categories</a:t>
            </a:r>
          </a:p>
        </p:txBody>
      </p:sp>
      <p:sp>
        <p:nvSpPr>
          <p:cNvPr name="TextBox 18" id="18"/>
          <p:cNvSpPr txBox="true"/>
          <p:nvPr/>
        </p:nvSpPr>
        <p:spPr>
          <a:xfrm rot="0">
            <a:off x="9216676" y="5763116"/>
            <a:ext cx="3944615" cy="1879414"/>
          </a:xfrm>
          <a:prstGeom prst="rect">
            <a:avLst/>
          </a:prstGeom>
        </p:spPr>
        <p:txBody>
          <a:bodyPr anchor="t" rtlCol="false" tIns="0" lIns="0" bIns="0" rIns="0">
            <a:spAutoFit/>
          </a:bodyPr>
          <a:lstStyle/>
          <a:p>
            <a:pPr algn="ctr">
              <a:lnSpc>
                <a:spcPts val="3613"/>
              </a:lnSpc>
            </a:pPr>
            <a:r>
              <a:rPr lang="en-US" sz="3764" spc="-308">
                <a:solidFill>
                  <a:srgbClr val="F1F0EC"/>
                </a:solidFill>
                <a:latin typeface="Public Sans"/>
              </a:rPr>
              <a:t>Adding the monthly sales for  3  months to get the sales of a quarter </a:t>
            </a:r>
          </a:p>
        </p:txBody>
      </p:sp>
      <p:sp>
        <p:nvSpPr>
          <p:cNvPr name="TextBox 19" id="19"/>
          <p:cNvSpPr txBox="true"/>
          <p:nvPr/>
        </p:nvSpPr>
        <p:spPr>
          <a:xfrm rot="0">
            <a:off x="13540614" y="5885101"/>
            <a:ext cx="3500590" cy="1664018"/>
          </a:xfrm>
          <a:prstGeom prst="rect">
            <a:avLst/>
          </a:prstGeom>
        </p:spPr>
        <p:txBody>
          <a:bodyPr anchor="t" rtlCol="false" tIns="0" lIns="0" bIns="0" rIns="0">
            <a:spAutoFit/>
          </a:bodyPr>
          <a:lstStyle/>
          <a:p>
            <a:pPr algn="ctr">
              <a:lnSpc>
                <a:spcPts val="4301"/>
              </a:lnSpc>
            </a:pPr>
            <a:r>
              <a:rPr lang="en-US" sz="4480" spc="-367">
                <a:solidFill>
                  <a:srgbClr val="F1F0EC"/>
                </a:solidFill>
                <a:latin typeface="Public Sans"/>
              </a:rPr>
              <a:t>calculating the deseasonalized sales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6002417" y="-828898"/>
            <a:ext cx="1703043" cy="2771224"/>
          </a:xfrm>
          <a:custGeom>
            <a:avLst/>
            <a:gdLst/>
            <a:ahLst/>
            <a:cxnLst/>
            <a:rect r="r" b="b" t="t" l="l"/>
            <a:pathLst>
              <a:path h="2771224" w="1703043">
                <a:moveTo>
                  <a:pt x="0" y="0"/>
                </a:moveTo>
                <a:lnTo>
                  <a:pt x="1703043" y="0"/>
                </a:lnTo>
                <a:lnTo>
                  <a:pt x="1703043" y="2771225"/>
                </a:lnTo>
                <a:lnTo>
                  <a:pt x="0" y="27712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412948">
            <a:off x="15376501" y="9158866"/>
            <a:ext cx="3383874" cy="2848607"/>
          </a:xfrm>
          <a:custGeom>
            <a:avLst/>
            <a:gdLst/>
            <a:ahLst/>
            <a:cxnLst/>
            <a:rect r="r" b="b" t="t" l="l"/>
            <a:pathLst>
              <a:path h="2848607" w="3383874">
                <a:moveTo>
                  <a:pt x="0" y="0"/>
                </a:moveTo>
                <a:lnTo>
                  <a:pt x="3383874" y="0"/>
                </a:lnTo>
                <a:lnTo>
                  <a:pt x="3383874"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3305731" y="3718097"/>
            <a:ext cx="11676537" cy="5233005"/>
          </a:xfrm>
          <a:custGeom>
            <a:avLst/>
            <a:gdLst/>
            <a:ahLst/>
            <a:cxnLst/>
            <a:rect r="r" b="b" t="t" l="l"/>
            <a:pathLst>
              <a:path h="5233005" w="11676537">
                <a:moveTo>
                  <a:pt x="0" y="0"/>
                </a:moveTo>
                <a:lnTo>
                  <a:pt x="11676538" y="0"/>
                </a:lnTo>
                <a:lnTo>
                  <a:pt x="11676538" y="5233005"/>
                </a:lnTo>
                <a:lnTo>
                  <a:pt x="0" y="5233005"/>
                </a:lnTo>
                <a:lnTo>
                  <a:pt x="0" y="0"/>
                </a:lnTo>
                <a:close/>
              </a:path>
            </a:pathLst>
          </a:custGeom>
          <a:blipFill>
            <a:blip r:embed="rId7"/>
            <a:stretch>
              <a:fillRect l="0" t="0" r="0" b="0"/>
            </a:stretch>
          </a:blipFill>
          <a:ln w="38100" cap="sq">
            <a:solidFill>
              <a:srgbClr val="000000"/>
            </a:solidFill>
            <a:prstDash val="solid"/>
            <a:miter/>
          </a:ln>
        </p:spPr>
      </p:sp>
      <p:sp>
        <p:nvSpPr>
          <p:cNvPr name="TextBox 6" id="6"/>
          <p:cNvSpPr txBox="true"/>
          <p:nvPr/>
        </p:nvSpPr>
        <p:spPr>
          <a:xfrm rot="0">
            <a:off x="272017" y="747214"/>
            <a:ext cx="14499101" cy="21259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The formula used for calculating de-seasonalized demand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447630" y="-858580"/>
            <a:ext cx="314174" cy="12004159"/>
            <a:chOff x="0" y="0"/>
            <a:chExt cx="87993" cy="3362084"/>
          </a:xfrm>
        </p:grpSpPr>
        <p:sp>
          <p:nvSpPr>
            <p:cNvPr name="Freeform 4" id="4"/>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5" id="5"/>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10761804" y="99225"/>
            <a:ext cx="7522382" cy="3304688"/>
          </a:xfrm>
          <a:custGeom>
            <a:avLst/>
            <a:gdLst/>
            <a:ahLst/>
            <a:cxnLst/>
            <a:rect r="r" b="b" t="t" l="l"/>
            <a:pathLst>
              <a:path h="3304688" w="7522382">
                <a:moveTo>
                  <a:pt x="0" y="0"/>
                </a:moveTo>
                <a:lnTo>
                  <a:pt x="7522382" y="0"/>
                </a:lnTo>
                <a:lnTo>
                  <a:pt x="7522382" y="3304689"/>
                </a:lnTo>
                <a:lnTo>
                  <a:pt x="0" y="3304689"/>
                </a:lnTo>
                <a:lnTo>
                  <a:pt x="0" y="0"/>
                </a:lnTo>
                <a:close/>
              </a:path>
            </a:pathLst>
          </a:custGeom>
          <a:blipFill>
            <a:blip r:embed="rId3"/>
            <a:stretch>
              <a:fillRect l="0" t="-2342" r="0" b="-2342"/>
            </a:stretch>
          </a:blipFill>
          <a:ln w="38100" cap="sq">
            <a:solidFill>
              <a:srgbClr val="000000"/>
            </a:solidFill>
            <a:prstDash val="solid"/>
            <a:miter/>
          </a:ln>
        </p:spPr>
      </p:sp>
      <p:sp>
        <p:nvSpPr>
          <p:cNvPr name="Freeform 7" id="7"/>
          <p:cNvSpPr/>
          <p:nvPr/>
        </p:nvSpPr>
        <p:spPr>
          <a:xfrm flipH="false" flipV="false" rot="0">
            <a:off x="10904679" y="3403914"/>
            <a:ext cx="7236632" cy="6883086"/>
          </a:xfrm>
          <a:custGeom>
            <a:avLst/>
            <a:gdLst/>
            <a:ahLst/>
            <a:cxnLst/>
            <a:rect r="r" b="b" t="t" l="l"/>
            <a:pathLst>
              <a:path h="6883086" w="7236632">
                <a:moveTo>
                  <a:pt x="0" y="0"/>
                </a:moveTo>
                <a:lnTo>
                  <a:pt x="7236632" y="0"/>
                </a:lnTo>
                <a:lnTo>
                  <a:pt x="7236632" y="6883086"/>
                </a:lnTo>
                <a:lnTo>
                  <a:pt x="0" y="6883086"/>
                </a:lnTo>
                <a:lnTo>
                  <a:pt x="0" y="0"/>
                </a:lnTo>
                <a:close/>
              </a:path>
            </a:pathLst>
          </a:custGeom>
          <a:blipFill>
            <a:blip r:embed="rId4"/>
            <a:stretch>
              <a:fillRect l="0" t="-1094" r="0" b="-1094"/>
            </a:stretch>
          </a:blipFill>
          <a:ln w="38100" cap="sq">
            <a:solidFill>
              <a:srgbClr val="000000"/>
            </a:solidFill>
            <a:prstDash val="solid"/>
            <a:miter/>
          </a:ln>
        </p:spPr>
      </p:sp>
      <p:sp>
        <p:nvSpPr>
          <p:cNvPr name="TextBox 8" id="8"/>
          <p:cNvSpPr txBox="true"/>
          <p:nvPr/>
        </p:nvSpPr>
        <p:spPr>
          <a:xfrm rot="0">
            <a:off x="492690" y="902900"/>
            <a:ext cx="9353856" cy="10972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Further steps involved </a:t>
            </a:r>
          </a:p>
        </p:txBody>
      </p:sp>
      <p:sp>
        <p:nvSpPr>
          <p:cNvPr name="TextBox 9" id="9"/>
          <p:cNvSpPr txBox="true"/>
          <p:nvPr/>
        </p:nvSpPr>
        <p:spPr>
          <a:xfrm rot="0">
            <a:off x="492690" y="3318189"/>
            <a:ext cx="9668506" cy="5957893"/>
          </a:xfrm>
          <a:prstGeom prst="rect">
            <a:avLst/>
          </a:prstGeom>
        </p:spPr>
        <p:txBody>
          <a:bodyPr anchor="t" rtlCol="false" tIns="0" lIns="0" bIns="0" rIns="0">
            <a:spAutoFit/>
          </a:bodyPr>
          <a:lstStyle/>
          <a:p>
            <a:pPr algn="ctr">
              <a:lnSpc>
                <a:spcPts val="5971"/>
              </a:lnSpc>
            </a:pPr>
            <a:r>
              <a:rPr lang="en-US" sz="4265" spc="-349">
                <a:solidFill>
                  <a:srgbClr val="3A855D"/>
                </a:solidFill>
                <a:latin typeface="Public Sans"/>
              </a:rPr>
              <a:t>Using the deseasonalized sales we regressed it against time (the period we are considering)</a:t>
            </a:r>
          </a:p>
          <a:p>
            <a:pPr algn="ctr">
              <a:lnSpc>
                <a:spcPts val="5971"/>
              </a:lnSpc>
            </a:pPr>
          </a:p>
          <a:p>
            <a:pPr algn="ctr">
              <a:lnSpc>
                <a:spcPts val="5971"/>
              </a:lnSpc>
              <a:spcBef>
                <a:spcPct val="0"/>
              </a:spcBef>
            </a:pPr>
            <a:r>
              <a:rPr lang="en-US" sz="4265" spc="-349">
                <a:solidFill>
                  <a:srgbClr val="3A855D"/>
                </a:solidFill>
                <a:latin typeface="Public Sans"/>
              </a:rPr>
              <a:t>The regression result gives us the level and trend for the model</a:t>
            </a:r>
          </a:p>
          <a:p>
            <a:pPr algn="ctr">
              <a:lnSpc>
                <a:spcPts val="5971"/>
              </a:lnSpc>
              <a:spcBef>
                <a:spcPct val="0"/>
              </a:spcBef>
            </a:pPr>
          </a:p>
          <a:p>
            <a:pPr algn="ctr">
              <a:lnSpc>
                <a:spcPts val="5971"/>
              </a:lnSpc>
              <a:spcBef>
                <a:spcPct val="0"/>
              </a:spcBef>
            </a:pPr>
            <a:r>
              <a:rPr lang="en-US" sz="4265" spc="-349">
                <a:solidFill>
                  <a:srgbClr val="3A855D"/>
                </a:solidFill>
                <a:latin typeface="Public Sans"/>
              </a:rPr>
              <a:t>Using level and trend we found out the regressed seasonalized sales for each period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7247534" y="-858580"/>
            <a:ext cx="314174" cy="12004159"/>
            <a:chOff x="0" y="0"/>
            <a:chExt cx="87993" cy="3362084"/>
          </a:xfrm>
        </p:grpSpPr>
        <p:sp>
          <p:nvSpPr>
            <p:cNvPr name="Freeform 4" id="4"/>
            <p:cNvSpPr/>
            <p:nvPr/>
          </p:nvSpPr>
          <p:spPr>
            <a:xfrm flipH="false" flipV="false" rot="0">
              <a:off x="0" y="0"/>
              <a:ext cx="87993" cy="3362084"/>
            </a:xfrm>
            <a:custGeom>
              <a:avLst/>
              <a:gdLst/>
              <a:ahLst/>
              <a:cxnLst/>
              <a:rect r="r" b="b" t="t" l="l"/>
              <a:pathLst>
                <a:path h="3362084" w="87993">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name="TextBox 5" id="5"/>
            <p:cNvSpPr txBox="true"/>
            <p:nvPr/>
          </p:nvSpPr>
          <p:spPr>
            <a:xfrm>
              <a:off x="0" y="85725"/>
              <a:ext cx="87993" cy="327635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0" y="0"/>
            <a:ext cx="7228074" cy="5143500"/>
          </a:xfrm>
          <a:custGeom>
            <a:avLst/>
            <a:gdLst/>
            <a:ahLst/>
            <a:cxnLst/>
            <a:rect r="r" b="b" t="t" l="l"/>
            <a:pathLst>
              <a:path h="5143500" w="7228074">
                <a:moveTo>
                  <a:pt x="0" y="0"/>
                </a:moveTo>
                <a:lnTo>
                  <a:pt x="7228074" y="0"/>
                </a:lnTo>
                <a:lnTo>
                  <a:pt x="7228074" y="5143500"/>
                </a:lnTo>
                <a:lnTo>
                  <a:pt x="0" y="5143500"/>
                </a:lnTo>
                <a:lnTo>
                  <a:pt x="0" y="0"/>
                </a:lnTo>
                <a:close/>
              </a:path>
            </a:pathLst>
          </a:custGeom>
          <a:blipFill>
            <a:blip r:embed="rId3"/>
            <a:stretch>
              <a:fillRect l="-2369" t="-220" r="-1173" b="0"/>
            </a:stretch>
          </a:blipFill>
          <a:ln w="38100" cap="sq">
            <a:solidFill>
              <a:srgbClr val="000000"/>
            </a:solidFill>
            <a:prstDash val="solid"/>
            <a:miter/>
          </a:ln>
        </p:spPr>
      </p:sp>
      <p:sp>
        <p:nvSpPr>
          <p:cNvPr name="Freeform 7" id="7"/>
          <p:cNvSpPr/>
          <p:nvPr/>
        </p:nvSpPr>
        <p:spPr>
          <a:xfrm flipH="false" flipV="false" rot="0">
            <a:off x="19459" y="5848288"/>
            <a:ext cx="7228074" cy="3762254"/>
          </a:xfrm>
          <a:custGeom>
            <a:avLst/>
            <a:gdLst/>
            <a:ahLst/>
            <a:cxnLst/>
            <a:rect r="r" b="b" t="t" l="l"/>
            <a:pathLst>
              <a:path h="3762254" w="7228074">
                <a:moveTo>
                  <a:pt x="0" y="0"/>
                </a:moveTo>
                <a:lnTo>
                  <a:pt x="7228075" y="0"/>
                </a:lnTo>
                <a:lnTo>
                  <a:pt x="7228075" y="3762254"/>
                </a:lnTo>
                <a:lnTo>
                  <a:pt x="0" y="3762254"/>
                </a:lnTo>
                <a:lnTo>
                  <a:pt x="0" y="0"/>
                </a:lnTo>
                <a:close/>
              </a:path>
            </a:pathLst>
          </a:custGeom>
          <a:blipFill>
            <a:blip r:embed="rId4"/>
            <a:stretch>
              <a:fillRect l="-8881" t="0" r="-12142" b="0"/>
            </a:stretch>
          </a:blipFill>
          <a:ln w="38100" cap="sq">
            <a:solidFill>
              <a:srgbClr val="000000"/>
            </a:solidFill>
            <a:prstDash val="solid"/>
            <a:miter/>
          </a:ln>
        </p:spPr>
      </p:sp>
      <p:sp>
        <p:nvSpPr>
          <p:cNvPr name="TextBox 8" id="8"/>
          <p:cNvSpPr txBox="true"/>
          <p:nvPr/>
        </p:nvSpPr>
        <p:spPr>
          <a:xfrm rot="0">
            <a:off x="8979364" y="575310"/>
            <a:ext cx="7519837" cy="10972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Getting the sales </a:t>
            </a:r>
          </a:p>
        </p:txBody>
      </p:sp>
      <p:sp>
        <p:nvSpPr>
          <p:cNvPr name="TextBox 9" id="9"/>
          <p:cNvSpPr txBox="true"/>
          <p:nvPr/>
        </p:nvSpPr>
        <p:spPr>
          <a:xfrm rot="0">
            <a:off x="8414943" y="2021404"/>
            <a:ext cx="8648679" cy="8007633"/>
          </a:xfrm>
          <a:prstGeom prst="rect">
            <a:avLst/>
          </a:prstGeom>
        </p:spPr>
        <p:txBody>
          <a:bodyPr anchor="t" rtlCol="false" tIns="0" lIns="0" bIns="0" rIns="0">
            <a:spAutoFit/>
          </a:bodyPr>
          <a:lstStyle/>
          <a:p>
            <a:pPr>
              <a:lnSpc>
                <a:spcPts val="4631"/>
              </a:lnSpc>
            </a:pPr>
            <a:r>
              <a:rPr lang="en-US" sz="3430" spc="205">
                <a:solidFill>
                  <a:srgbClr val="3A855D"/>
                </a:solidFill>
                <a:latin typeface="Public Sans Medium"/>
              </a:rPr>
              <a:t>Using our sales data and our obtained regressed deseasonalized sales values we found the seasonal factor for periods where our sales were known</a:t>
            </a:r>
          </a:p>
          <a:p>
            <a:pPr>
              <a:lnSpc>
                <a:spcPts val="4631"/>
              </a:lnSpc>
            </a:pPr>
            <a:r>
              <a:rPr lang="en-US" sz="3430" spc="205">
                <a:solidFill>
                  <a:srgbClr val="3A855D"/>
                </a:solidFill>
                <a:latin typeface="Public Sans Medium"/>
              </a:rPr>
              <a:t>We averaged seasonal factors for quarters by simply adding and dividing them by 3</a:t>
            </a:r>
          </a:p>
          <a:p>
            <a:pPr>
              <a:lnSpc>
                <a:spcPts val="4631"/>
              </a:lnSpc>
            </a:pPr>
            <a:r>
              <a:rPr lang="en-US" sz="3430" spc="205">
                <a:solidFill>
                  <a:srgbClr val="3A855D"/>
                </a:solidFill>
                <a:latin typeface="Public Sans Medium"/>
              </a:rPr>
              <a:t>Using the regressed deseasonalized and average seasonal factor for each quarter we predicted sales by simply multiplying the two numbers together.</a:t>
            </a:r>
          </a:p>
          <a:p>
            <a:pPr marL="0" indent="0" lvl="0">
              <a:lnSpc>
                <a:spcPts val="463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7900054">
            <a:off x="7061262" y="3296383"/>
            <a:ext cx="1066177" cy="478811"/>
          </a:xfrm>
          <a:custGeom>
            <a:avLst/>
            <a:gdLst/>
            <a:ahLst/>
            <a:cxnLst/>
            <a:rect r="r" b="b" t="t" l="l"/>
            <a:pathLst>
              <a:path h="478811" w="1066177">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700000">
            <a:off x="9641620" y="3285236"/>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3209977">
            <a:off x="9830691" y="6352557"/>
            <a:ext cx="1066177" cy="478811"/>
          </a:xfrm>
          <a:custGeom>
            <a:avLst/>
            <a:gdLst/>
            <a:ahLst/>
            <a:cxnLst/>
            <a:rect r="r" b="b" t="t" l="l"/>
            <a:pathLst>
              <a:path h="478811" w="1066177">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866361">
            <a:off x="7063631" y="6480633"/>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467582" y="1363193"/>
            <a:ext cx="1352836" cy="1444777"/>
          </a:xfrm>
          <a:custGeom>
            <a:avLst/>
            <a:gdLst/>
            <a:ahLst/>
            <a:cxnLst/>
            <a:rect r="r" b="b" t="t" l="l"/>
            <a:pathLst>
              <a:path h="1444777" w="1352836">
                <a:moveTo>
                  <a:pt x="0" y="0"/>
                </a:moveTo>
                <a:lnTo>
                  <a:pt x="1352836" y="0"/>
                </a:lnTo>
                <a:lnTo>
                  <a:pt x="1352836" y="1444777"/>
                </a:lnTo>
                <a:lnTo>
                  <a:pt x="0" y="1444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924220" y="7438094"/>
            <a:ext cx="2439559" cy="496783"/>
          </a:xfrm>
          <a:custGeom>
            <a:avLst/>
            <a:gdLst/>
            <a:ahLst/>
            <a:cxnLst/>
            <a:rect r="r" b="b" t="t" l="l"/>
            <a:pathLst>
              <a:path h="496783" w="2439559">
                <a:moveTo>
                  <a:pt x="0" y="0"/>
                </a:moveTo>
                <a:lnTo>
                  <a:pt x="2439560" y="0"/>
                </a:lnTo>
                <a:lnTo>
                  <a:pt x="2439560" y="496783"/>
                </a:lnTo>
                <a:lnTo>
                  <a:pt x="0" y="4967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2580" y="358915"/>
            <a:ext cx="6420026" cy="3734257"/>
          </a:xfrm>
          <a:custGeom>
            <a:avLst/>
            <a:gdLst/>
            <a:ahLst/>
            <a:cxnLst/>
            <a:rect r="r" b="b" t="t" l="l"/>
            <a:pathLst>
              <a:path h="3734257" w="6420026">
                <a:moveTo>
                  <a:pt x="0" y="0"/>
                </a:moveTo>
                <a:lnTo>
                  <a:pt x="6420027" y="0"/>
                </a:lnTo>
                <a:lnTo>
                  <a:pt x="6420027" y="3734257"/>
                </a:lnTo>
                <a:lnTo>
                  <a:pt x="0" y="3734257"/>
                </a:lnTo>
                <a:lnTo>
                  <a:pt x="0" y="0"/>
                </a:lnTo>
                <a:close/>
              </a:path>
            </a:pathLst>
          </a:custGeom>
          <a:blipFill>
            <a:blip r:embed="rId9"/>
            <a:stretch>
              <a:fillRect l="-28559" t="-11217" r="-21167" b="-8194"/>
            </a:stretch>
          </a:blipFill>
          <a:ln w="38100" cap="sq">
            <a:solidFill>
              <a:srgbClr val="000000"/>
            </a:solidFill>
            <a:prstDash val="solid"/>
            <a:miter/>
          </a:ln>
        </p:spPr>
      </p:sp>
      <p:sp>
        <p:nvSpPr>
          <p:cNvPr name="Freeform 10" id="10"/>
          <p:cNvSpPr/>
          <p:nvPr/>
        </p:nvSpPr>
        <p:spPr>
          <a:xfrm flipH="false" flipV="false" rot="0">
            <a:off x="10720944" y="315029"/>
            <a:ext cx="7532898" cy="3541106"/>
          </a:xfrm>
          <a:custGeom>
            <a:avLst/>
            <a:gdLst/>
            <a:ahLst/>
            <a:cxnLst/>
            <a:rect r="r" b="b" t="t" l="l"/>
            <a:pathLst>
              <a:path h="3541106" w="7532898">
                <a:moveTo>
                  <a:pt x="0" y="0"/>
                </a:moveTo>
                <a:lnTo>
                  <a:pt x="7532898" y="0"/>
                </a:lnTo>
                <a:lnTo>
                  <a:pt x="7532898" y="3541106"/>
                </a:lnTo>
                <a:lnTo>
                  <a:pt x="0" y="3541106"/>
                </a:lnTo>
                <a:lnTo>
                  <a:pt x="0" y="0"/>
                </a:lnTo>
                <a:close/>
              </a:path>
            </a:pathLst>
          </a:custGeom>
          <a:blipFill>
            <a:blip r:embed="rId10"/>
            <a:stretch>
              <a:fillRect l="-20657" t="-4106" r="-2409" b="-7316"/>
            </a:stretch>
          </a:blipFill>
          <a:ln w="38100" cap="sq">
            <a:solidFill>
              <a:srgbClr val="000000"/>
            </a:solidFill>
            <a:prstDash val="solid"/>
            <a:miter/>
          </a:ln>
        </p:spPr>
      </p:sp>
      <p:sp>
        <p:nvSpPr>
          <p:cNvPr name="Freeform 11" id="11"/>
          <p:cNvSpPr/>
          <p:nvPr/>
        </p:nvSpPr>
        <p:spPr>
          <a:xfrm flipH="false" flipV="false" rot="0">
            <a:off x="112580" y="6021033"/>
            <a:ext cx="6615723" cy="4023984"/>
          </a:xfrm>
          <a:custGeom>
            <a:avLst/>
            <a:gdLst/>
            <a:ahLst/>
            <a:cxnLst/>
            <a:rect r="r" b="b" t="t" l="l"/>
            <a:pathLst>
              <a:path h="4023984" w="6615723">
                <a:moveTo>
                  <a:pt x="0" y="0"/>
                </a:moveTo>
                <a:lnTo>
                  <a:pt x="6615723" y="0"/>
                </a:lnTo>
                <a:lnTo>
                  <a:pt x="6615723" y="4023983"/>
                </a:lnTo>
                <a:lnTo>
                  <a:pt x="0" y="4023983"/>
                </a:lnTo>
                <a:lnTo>
                  <a:pt x="0" y="0"/>
                </a:lnTo>
                <a:close/>
              </a:path>
            </a:pathLst>
          </a:custGeom>
          <a:blipFill>
            <a:blip r:embed="rId11"/>
            <a:stretch>
              <a:fillRect l="-9583" t="-9470" r="-13751" b="-9225"/>
            </a:stretch>
          </a:blipFill>
          <a:ln w="38100" cap="sq">
            <a:solidFill>
              <a:srgbClr val="000000"/>
            </a:solidFill>
            <a:prstDash val="solid"/>
            <a:miter/>
          </a:ln>
        </p:spPr>
      </p:sp>
      <p:sp>
        <p:nvSpPr>
          <p:cNvPr name="Freeform 12" id="12"/>
          <p:cNvSpPr/>
          <p:nvPr/>
        </p:nvSpPr>
        <p:spPr>
          <a:xfrm flipH="false" flipV="false" rot="0">
            <a:off x="10954440" y="6450445"/>
            <a:ext cx="6942021" cy="3345119"/>
          </a:xfrm>
          <a:custGeom>
            <a:avLst/>
            <a:gdLst/>
            <a:ahLst/>
            <a:cxnLst/>
            <a:rect r="r" b="b" t="t" l="l"/>
            <a:pathLst>
              <a:path h="3345119" w="6942021">
                <a:moveTo>
                  <a:pt x="0" y="0"/>
                </a:moveTo>
                <a:lnTo>
                  <a:pt x="6942021" y="0"/>
                </a:lnTo>
                <a:lnTo>
                  <a:pt x="6942021" y="3345119"/>
                </a:lnTo>
                <a:lnTo>
                  <a:pt x="0" y="3345119"/>
                </a:lnTo>
                <a:lnTo>
                  <a:pt x="0" y="0"/>
                </a:lnTo>
                <a:close/>
              </a:path>
            </a:pathLst>
          </a:custGeom>
          <a:blipFill>
            <a:blip r:embed="rId12"/>
            <a:stretch>
              <a:fillRect l="-31887" t="-3427" r="-2795" b="-7457"/>
            </a:stretch>
          </a:blipFill>
          <a:ln w="38100" cap="sq">
            <a:solidFill>
              <a:srgbClr val="000000"/>
            </a:solidFill>
            <a:prstDash val="solid"/>
            <a:miter/>
          </a:ln>
        </p:spPr>
      </p:sp>
      <p:sp>
        <p:nvSpPr>
          <p:cNvPr name="TextBox 13" id="13"/>
          <p:cNvSpPr txBox="true"/>
          <p:nvPr/>
        </p:nvSpPr>
        <p:spPr>
          <a:xfrm rot="0">
            <a:off x="6269694" y="4236047"/>
            <a:ext cx="5470336" cy="1765935"/>
          </a:xfrm>
          <a:prstGeom prst="rect">
            <a:avLst/>
          </a:prstGeom>
        </p:spPr>
        <p:txBody>
          <a:bodyPr anchor="t" rtlCol="false" tIns="0" lIns="0" bIns="0" rIns="0">
            <a:spAutoFit/>
          </a:bodyPr>
          <a:lstStyle/>
          <a:p>
            <a:pPr algn="ctr">
              <a:lnSpc>
                <a:spcPts val="6720"/>
              </a:lnSpc>
            </a:pPr>
            <a:r>
              <a:rPr lang="en-US" sz="7000" spc="-574">
                <a:solidFill>
                  <a:srgbClr val="3A855D"/>
                </a:solidFill>
                <a:latin typeface="Public Sans"/>
              </a:rPr>
              <a:t>SALES </a:t>
            </a:r>
          </a:p>
          <a:p>
            <a:pPr algn="ctr">
              <a:lnSpc>
                <a:spcPts val="6720"/>
              </a:lnSpc>
            </a:pPr>
            <a:r>
              <a:rPr lang="en-US" sz="7000" spc="-574">
                <a:solidFill>
                  <a:srgbClr val="3A855D"/>
                </a:solidFill>
                <a:latin typeface="Public Sans"/>
              </a:rPr>
              <a:t>FORECASTS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1409700" y="2430284"/>
            <a:ext cx="8229159" cy="1097279"/>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a:rPr>
              <a:t>Inferences </a:t>
            </a:r>
          </a:p>
        </p:txBody>
      </p:sp>
      <p:sp>
        <p:nvSpPr>
          <p:cNvPr name="TextBox 4" id="4"/>
          <p:cNvSpPr txBox="true"/>
          <p:nvPr/>
        </p:nvSpPr>
        <p:spPr>
          <a:xfrm rot="0">
            <a:off x="332674" y="4088680"/>
            <a:ext cx="9442790" cy="5023280"/>
          </a:xfrm>
          <a:prstGeom prst="rect">
            <a:avLst/>
          </a:prstGeom>
        </p:spPr>
        <p:txBody>
          <a:bodyPr anchor="t" rtlCol="false" tIns="0" lIns="0" bIns="0" rIns="0">
            <a:spAutoFit/>
          </a:bodyPr>
          <a:lstStyle/>
          <a:p>
            <a:pPr marL="0" indent="0" lvl="0">
              <a:lnSpc>
                <a:spcPts val="3390"/>
              </a:lnSpc>
              <a:spcBef>
                <a:spcPct val="0"/>
              </a:spcBef>
            </a:pPr>
            <a:r>
              <a:rPr lang="en-US" sz="2511" spc="150">
                <a:solidFill>
                  <a:srgbClr val="3A855D"/>
                </a:solidFill>
                <a:latin typeface="Public Sans Medium"/>
              </a:rPr>
              <a:t>4. Financial</a:t>
            </a:r>
            <a:r>
              <a:rPr lang="en-US" sz="2511" spc="150" u="none">
                <a:solidFill>
                  <a:srgbClr val="3A855D"/>
                </a:solidFill>
                <a:latin typeface="Public Sans Medium"/>
              </a:rPr>
              <a:t> planning and budgeting for the 3rd quarter is very crucial in the growth of the company. As the sales rise management of production and inventory needs to be taken care of as well. To maximize profits there should be proper methodical scheduling of transport of goods.</a:t>
            </a:r>
          </a:p>
          <a:p>
            <a:pPr>
              <a:lnSpc>
                <a:spcPts val="3390"/>
              </a:lnSpc>
              <a:spcBef>
                <a:spcPct val="0"/>
              </a:spcBef>
            </a:pPr>
            <a:r>
              <a:rPr lang="en-US" sz="2511" spc="150" u="none">
                <a:solidFill>
                  <a:srgbClr val="3A855D"/>
                </a:solidFill>
                <a:latin typeface="Public Sans Medium"/>
              </a:rPr>
              <a:t>5. As the sales decrease for any segment of products there is a huge risk of obsolete inventory and the large amount of costs associated with it. Therefore proper risk management and assessment of performance should be done at regular intervals of time.</a:t>
            </a:r>
          </a:p>
          <a:p>
            <a:pPr marL="0" indent="0" lvl="0">
              <a:lnSpc>
                <a:spcPts val="3390"/>
              </a:lnSpc>
              <a:spcBef>
                <a:spcPct val="0"/>
              </a:spcBef>
            </a:pPr>
          </a:p>
        </p:txBody>
      </p:sp>
      <p:grpSp>
        <p:nvGrpSpPr>
          <p:cNvPr name="Group 5" id="5"/>
          <p:cNvGrpSpPr/>
          <p:nvPr/>
        </p:nvGrpSpPr>
        <p:grpSpPr>
          <a:xfrm rot="0">
            <a:off x="10261239" y="1170261"/>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10493420" y="1966203"/>
            <a:ext cx="1578952" cy="1169670"/>
          </a:xfrm>
          <a:prstGeom prst="rect">
            <a:avLst/>
          </a:prstGeom>
        </p:spPr>
        <p:txBody>
          <a:bodyPr anchor="t" rtlCol="false" tIns="0" lIns="0" bIns="0" rIns="0">
            <a:spAutoFit/>
          </a:bodyPr>
          <a:lstStyle/>
          <a:p>
            <a:pPr>
              <a:lnSpc>
                <a:spcPts val="8640"/>
              </a:lnSpc>
            </a:pPr>
            <a:r>
              <a:rPr lang="en-US" sz="9000" spc="-738">
                <a:solidFill>
                  <a:srgbClr val="F1F0EC"/>
                </a:solidFill>
                <a:latin typeface="Public Sans"/>
              </a:rPr>
              <a:t>01.</a:t>
            </a:r>
          </a:p>
        </p:txBody>
      </p:sp>
      <p:grpSp>
        <p:nvGrpSpPr>
          <p:cNvPr name="Group 9" id="9"/>
          <p:cNvGrpSpPr/>
          <p:nvPr/>
        </p:nvGrpSpPr>
        <p:grpSpPr>
          <a:xfrm rot="0">
            <a:off x="10261239" y="3862348"/>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10261239" y="6557226"/>
            <a:ext cx="6998061" cy="2561528"/>
            <a:chOff x="0" y="0"/>
            <a:chExt cx="2342659" cy="857492"/>
          </a:xfrm>
        </p:grpSpPr>
        <p:sp>
          <p:nvSpPr>
            <p:cNvPr name="Freeform 13" id="13"/>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name="TextBox 14" id="14"/>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10493420" y="4642097"/>
            <a:ext cx="1578952" cy="1169670"/>
          </a:xfrm>
          <a:prstGeom prst="rect">
            <a:avLst/>
          </a:prstGeom>
        </p:spPr>
        <p:txBody>
          <a:bodyPr anchor="t" rtlCol="false" tIns="0" lIns="0" bIns="0" rIns="0">
            <a:spAutoFit/>
          </a:bodyPr>
          <a:lstStyle/>
          <a:p>
            <a:pPr>
              <a:lnSpc>
                <a:spcPts val="8640"/>
              </a:lnSpc>
            </a:pPr>
            <a:r>
              <a:rPr lang="en-US" sz="9000" spc="-738">
                <a:solidFill>
                  <a:srgbClr val="F1F0EC"/>
                </a:solidFill>
                <a:latin typeface="Public Sans"/>
              </a:rPr>
              <a:t>02.</a:t>
            </a:r>
          </a:p>
        </p:txBody>
      </p:sp>
      <p:sp>
        <p:nvSpPr>
          <p:cNvPr name="TextBox 16" id="16"/>
          <p:cNvSpPr txBox="true"/>
          <p:nvPr/>
        </p:nvSpPr>
        <p:spPr>
          <a:xfrm rot="0">
            <a:off x="10493420" y="7336974"/>
            <a:ext cx="1578952" cy="1169670"/>
          </a:xfrm>
          <a:prstGeom prst="rect">
            <a:avLst/>
          </a:prstGeom>
        </p:spPr>
        <p:txBody>
          <a:bodyPr anchor="t" rtlCol="false" tIns="0" lIns="0" bIns="0" rIns="0">
            <a:spAutoFit/>
          </a:bodyPr>
          <a:lstStyle/>
          <a:p>
            <a:pPr>
              <a:lnSpc>
                <a:spcPts val="8640"/>
              </a:lnSpc>
            </a:pPr>
            <a:r>
              <a:rPr lang="en-US" sz="9000" spc="-738">
                <a:solidFill>
                  <a:srgbClr val="F1F0EC"/>
                </a:solidFill>
                <a:latin typeface="Public Sans"/>
              </a:rPr>
              <a:t>03.</a:t>
            </a:r>
          </a:p>
        </p:txBody>
      </p:sp>
      <p:sp>
        <p:nvSpPr>
          <p:cNvPr name="TextBox 17" id="17"/>
          <p:cNvSpPr txBox="true"/>
          <p:nvPr/>
        </p:nvSpPr>
        <p:spPr>
          <a:xfrm rot="0">
            <a:off x="12559587" y="6895967"/>
            <a:ext cx="4132127" cy="1823085"/>
          </a:xfrm>
          <a:prstGeom prst="rect">
            <a:avLst/>
          </a:prstGeom>
        </p:spPr>
        <p:txBody>
          <a:bodyPr anchor="t" rtlCol="false" tIns="0" lIns="0" bIns="0" rIns="0">
            <a:spAutoFit/>
          </a:bodyPr>
          <a:lstStyle/>
          <a:p>
            <a:pPr algn="just" marL="0" indent="0" lvl="0">
              <a:lnSpc>
                <a:spcPts val="2430"/>
              </a:lnSpc>
              <a:spcBef>
                <a:spcPct val="0"/>
              </a:spcBef>
            </a:pPr>
            <a:r>
              <a:rPr lang="en-US" sz="1800" spc="107">
                <a:solidFill>
                  <a:srgbClr val="F1F0EC"/>
                </a:solidFill>
                <a:latin typeface="Public Sans Medium"/>
              </a:rPr>
              <a:t>The sales of both the bottom wear and topwear are expected to be pretty consistent. To increase the sales the company should employ proper marketing strategies for the respective segments.</a:t>
            </a:r>
          </a:p>
        </p:txBody>
      </p:sp>
      <p:sp>
        <p:nvSpPr>
          <p:cNvPr name="TextBox 18" id="18"/>
          <p:cNvSpPr txBox="true"/>
          <p:nvPr/>
        </p:nvSpPr>
        <p:spPr>
          <a:xfrm rot="0">
            <a:off x="11923526" y="1464901"/>
            <a:ext cx="5149099" cy="1934148"/>
          </a:xfrm>
          <a:prstGeom prst="rect">
            <a:avLst/>
          </a:prstGeom>
        </p:spPr>
        <p:txBody>
          <a:bodyPr anchor="t" rtlCol="false" tIns="0" lIns="0" bIns="0" rIns="0">
            <a:spAutoFit/>
          </a:bodyPr>
          <a:lstStyle/>
          <a:p>
            <a:pPr>
              <a:lnSpc>
                <a:spcPts val="2593"/>
              </a:lnSpc>
              <a:spcBef>
                <a:spcPct val="0"/>
              </a:spcBef>
            </a:pPr>
            <a:r>
              <a:rPr lang="en-US" sz="1852" spc="-151">
                <a:solidFill>
                  <a:srgbClr val="FFFFFF"/>
                </a:solidFill>
                <a:latin typeface="Public Sans"/>
              </a:rPr>
              <a:t>The sales of cosmetics are expected to increase in the 3rd quarter of the year hence the company should be ready with the inventory in hand so that they are able to satisfy customer needs faster thereby increasing customer satisfaction and rising above their competitors.</a:t>
            </a:r>
          </a:p>
        </p:txBody>
      </p:sp>
      <p:sp>
        <p:nvSpPr>
          <p:cNvPr name="TextBox 19" id="19"/>
          <p:cNvSpPr txBox="true"/>
          <p:nvPr/>
        </p:nvSpPr>
        <p:spPr>
          <a:xfrm rot="0">
            <a:off x="12072372" y="4088680"/>
            <a:ext cx="5106556" cy="2028854"/>
          </a:xfrm>
          <a:prstGeom prst="rect">
            <a:avLst/>
          </a:prstGeom>
        </p:spPr>
        <p:txBody>
          <a:bodyPr anchor="t" rtlCol="false" tIns="0" lIns="0" bIns="0" rIns="0">
            <a:spAutoFit/>
          </a:bodyPr>
          <a:lstStyle/>
          <a:p>
            <a:pPr algn="ctr">
              <a:lnSpc>
                <a:spcPts val="2703"/>
              </a:lnSpc>
              <a:spcBef>
                <a:spcPct val="0"/>
              </a:spcBef>
            </a:pPr>
            <a:r>
              <a:rPr lang="en-US" sz="1930" spc="-158">
                <a:solidFill>
                  <a:srgbClr val="FFFFFF"/>
                </a:solidFill>
                <a:latin typeface="Public Sans"/>
              </a:rPr>
              <a:t>There is expected to be a huge jump in the sales of footwear in the 3rd quarter as well, therefore the company should have that inventory ready as well to dish out orders as fast as they can and manage the sales of both the cosmetics and footwear together. And allocate their resources accordingly.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4113380" y="2335297"/>
            <a:ext cx="9993853"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Bold"/>
              </a:rPr>
              <a:t>Performance Analysis</a:t>
            </a:r>
          </a:p>
        </p:txBody>
      </p:sp>
      <p:sp>
        <p:nvSpPr>
          <p:cNvPr name="TextBox 7" id="7"/>
          <p:cNvSpPr txBox="true"/>
          <p:nvPr/>
        </p:nvSpPr>
        <p:spPr>
          <a:xfrm rot="0">
            <a:off x="4225602" y="3817514"/>
            <a:ext cx="9881630" cy="4916977"/>
          </a:xfrm>
          <a:prstGeom prst="rect">
            <a:avLst/>
          </a:prstGeom>
        </p:spPr>
        <p:txBody>
          <a:bodyPr anchor="t" rtlCol="false" tIns="0" lIns="0" bIns="0" rIns="0">
            <a:spAutoFit/>
          </a:bodyPr>
          <a:lstStyle/>
          <a:p>
            <a:pPr marL="0" indent="0" lvl="0">
              <a:lnSpc>
                <a:spcPts val="3227"/>
              </a:lnSpc>
              <a:spcBef>
                <a:spcPct val="0"/>
              </a:spcBef>
            </a:pPr>
            <a:r>
              <a:rPr lang="en-US" sz="2390" spc="143">
                <a:solidFill>
                  <a:srgbClr val="F1F0EC"/>
                </a:solidFill>
                <a:latin typeface="Public Sans Medium"/>
              </a:rPr>
              <a:t>We have crunched some numbers to give you a clear picture of the company's overall performance.</a:t>
            </a:r>
          </a:p>
          <a:p>
            <a:pPr marL="0" indent="0" lvl="0">
              <a:lnSpc>
                <a:spcPts val="3227"/>
              </a:lnSpc>
              <a:spcBef>
                <a:spcPct val="0"/>
              </a:spcBef>
            </a:pPr>
          </a:p>
          <a:p>
            <a:pPr marL="0" indent="0" lvl="0">
              <a:lnSpc>
                <a:spcPts val="3227"/>
              </a:lnSpc>
              <a:spcBef>
                <a:spcPct val="0"/>
              </a:spcBef>
            </a:pPr>
            <a:r>
              <a:rPr lang="en-US" sz="2390" spc="143" u="none">
                <a:solidFill>
                  <a:srgbClr val="F1F0EC"/>
                </a:solidFill>
                <a:latin typeface="Public Sans Medium"/>
              </a:rPr>
              <a:t>Firm 1 - Nykaa (FSN E-Commerce Ventures)</a:t>
            </a:r>
          </a:p>
          <a:p>
            <a:pPr marL="0" indent="0" lvl="0">
              <a:lnSpc>
                <a:spcPts val="3227"/>
              </a:lnSpc>
              <a:spcBef>
                <a:spcPct val="0"/>
              </a:spcBef>
            </a:pPr>
            <a:r>
              <a:rPr lang="en-US" sz="2390" spc="143" u="none">
                <a:solidFill>
                  <a:srgbClr val="F1F0EC"/>
                </a:solidFill>
                <a:latin typeface="Public Sans Medium"/>
              </a:rPr>
              <a:t>Firm 2 - Zudio  (Trent Limited)</a:t>
            </a:r>
          </a:p>
          <a:p>
            <a:pPr marL="0" indent="0" lvl="0">
              <a:lnSpc>
                <a:spcPts val="3227"/>
              </a:lnSpc>
              <a:spcBef>
                <a:spcPct val="0"/>
              </a:spcBef>
            </a:pPr>
          </a:p>
          <a:p>
            <a:pPr marL="0" indent="0" lvl="0">
              <a:lnSpc>
                <a:spcPts val="3227"/>
              </a:lnSpc>
              <a:spcBef>
                <a:spcPct val="0"/>
              </a:spcBef>
            </a:pPr>
            <a:r>
              <a:rPr lang="en-US" sz="2390" spc="143" u="none">
                <a:solidFill>
                  <a:srgbClr val="F1F0EC"/>
                </a:solidFill>
                <a:latin typeface="Public Sans Medium"/>
              </a:rPr>
              <a:t>Nykaa operates online with a few offline stores and sources its products from different manufacturers.</a:t>
            </a:r>
          </a:p>
          <a:p>
            <a:pPr marL="0" indent="0" lvl="0">
              <a:lnSpc>
                <a:spcPts val="3227"/>
              </a:lnSpc>
              <a:spcBef>
                <a:spcPct val="0"/>
              </a:spcBef>
            </a:pPr>
            <a:r>
              <a:rPr lang="en-US" sz="2390" spc="143" u="none">
                <a:solidFill>
                  <a:srgbClr val="F1F0EC"/>
                </a:solidFill>
                <a:latin typeface="Public Sans Medium"/>
              </a:rPr>
              <a:t>  </a:t>
            </a:r>
          </a:p>
          <a:p>
            <a:pPr marL="0" indent="0" lvl="0">
              <a:lnSpc>
                <a:spcPts val="3227"/>
              </a:lnSpc>
              <a:spcBef>
                <a:spcPct val="0"/>
              </a:spcBef>
            </a:pPr>
            <a:r>
              <a:rPr lang="en-US" sz="2390" spc="143" u="none">
                <a:solidFill>
                  <a:srgbClr val="F1F0EC"/>
                </a:solidFill>
                <a:latin typeface="Public Sans"/>
              </a:rPr>
              <a:t>Zudio only operates offline stores, and all of its products are manufactured in-house.</a:t>
            </a:r>
          </a:p>
          <a:p>
            <a:pPr algn="l" marL="0" indent="0" lvl="0">
              <a:lnSpc>
                <a:spcPts val="3227"/>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DAGCfRBWCHk</dc:identifier>
  <dcterms:modified xsi:type="dcterms:W3CDTF">2011-08-01T06:04:30Z</dcterms:modified>
  <cp:revision>1</cp:revision>
  <dc:title>SUPPLY CHAIN MANAGEMENT </dc:title>
</cp:coreProperties>
</file>